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5" roundtripDataSignature="AMtx7mhTCWS+CmfX0qqsDj+JAygraIgB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 name="Google Shape;5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pt-BR"/>
              <a:t>Comentário</a:t>
            </a:r>
            <a:r>
              <a:rPr lang="pt-BR"/>
              <a:t>: A alternativa d é correta porque captura a essência das diferenças entre listas e tuplas. A mutabilidade das listas permite alterar, adicionar ou remover itens após a criação, tornando-as ideais para coleções de dados que podem mudar ao longo do tempo. As tuplas, por serem imutáveis, são perfeitas para armazenar dados que não devem ser alterados, oferecendo segurança adicional no manuseio de dados fixos e configurações dentro de um programa.</a:t>
            </a:r>
            <a:endParaRPr/>
          </a:p>
        </p:txBody>
      </p:sp>
      <p:sp>
        <p:nvSpPr>
          <p:cNvPr id="296" name="Google Shape;2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6" name="Google Shape;4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4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4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Layout Personalizado">
    <p:spTree>
      <p:nvGrpSpPr>
        <p:cNvPr id="13" name="Shape 13"/>
        <p:cNvGrpSpPr/>
        <p:nvPr/>
      </p:nvGrpSpPr>
      <p:grpSpPr>
        <a:xfrm>
          <a:off x="0" y="0"/>
          <a:ext cx="0" cy="0"/>
          <a:chOff x="0" y="0"/>
          <a:chExt cx="0" cy="0"/>
        </a:xfrm>
      </p:grpSpPr>
      <p:pic>
        <p:nvPicPr>
          <p:cNvPr id="14" name="Google Shape;14;p32"/>
          <p:cNvPicPr preferRelativeResize="0"/>
          <p:nvPr/>
        </p:nvPicPr>
        <p:blipFill rotWithShape="1">
          <a:blip r:embed="rId2">
            <a:alphaModFix/>
          </a:blip>
          <a:srcRect b="0" l="0" r="0" t="0"/>
          <a:stretch/>
        </p:blipFill>
        <p:spPr>
          <a:xfrm>
            <a:off x="-46382" y="1"/>
            <a:ext cx="9190386" cy="5134711"/>
          </a:xfrm>
          <a:prstGeom prst="rect">
            <a:avLst/>
          </a:prstGeom>
          <a:noFill/>
          <a:ln>
            <a:noFill/>
          </a:ln>
        </p:spPr>
      </p:pic>
      <p:sp>
        <p:nvSpPr>
          <p:cNvPr id="15" name="Google Shape;15;p32"/>
          <p:cNvSpPr txBox="1"/>
          <p:nvPr>
            <p:ph idx="12" type="sldNum"/>
          </p:nvPr>
        </p:nvSpPr>
        <p:spPr>
          <a:xfrm>
            <a:off x="1" y="4624800"/>
            <a:ext cx="518700" cy="518700"/>
          </a:xfrm>
          <a:prstGeom prst="rect">
            <a:avLst/>
          </a:prstGeom>
          <a:noFill/>
          <a:ln>
            <a:noFill/>
          </a:ln>
        </p:spPr>
        <p:txBody>
          <a:bodyPr anchorCtr="0" anchor="ctr" bIns="68575" lIns="68575" spcFirstLastPara="1" rIns="68575" wrap="square" tIns="68575">
            <a:noAutofit/>
          </a:bodyPr>
          <a:lstStyle>
            <a:lvl1pPr indent="0" lvl="0"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888888"/>
              </a:buClr>
              <a:buSzPts val="800"/>
              <a:buFont typeface="Calibri"/>
              <a:buNone/>
              <a:defRPr b="0" i="0" sz="9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0.gif"/><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hyperlink" Target="https://cursos.alura.com.br/course/python-3-avancando-na-linguagem" TargetMode="External"/></Relationships>
</file>

<file path=ppt/slides/_rels/slide23.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35.png"/><Relationship Id="rId5" Type="http://schemas.openxmlformats.org/officeDocument/2006/relationships/image" Target="../media/image8.png"/><Relationship Id="rId6" Type="http://schemas.openxmlformats.org/officeDocument/2006/relationships/image" Target="../media/image40.gif"/><Relationship Id="rId7" Type="http://schemas.openxmlformats.org/officeDocument/2006/relationships/image" Target="../media/image45.png"/><Relationship Id="rId8" Type="http://schemas.openxmlformats.org/officeDocument/2006/relationships/hyperlink" Target="https://cursos.alura.com.br/course/python-3-avancando-na-linguagem/task/25150" TargetMode="External"/></Relationships>
</file>

<file path=ppt/slides/_rels/slide24.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33.png"/><Relationship Id="rId5" Type="http://schemas.openxmlformats.org/officeDocument/2006/relationships/image" Target="../media/image8.png"/><Relationship Id="rId6" Type="http://schemas.openxmlformats.org/officeDocument/2006/relationships/image" Target="../media/image40.gif"/><Relationship Id="rId7" Type="http://schemas.openxmlformats.org/officeDocument/2006/relationships/image" Target="../media/image45.png"/><Relationship Id="rId8" Type="http://schemas.openxmlformats.org/officeDocument/2006/relationships/hyperlink" Target="https://cursos.alura.com.br/course/python-3-avancando-na-linguagem/task/2515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5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46.png"/><Relationship Id="rId7" Type="http://schemas.openxmlformats.org/officeDocument/2006/relationships/image" Target="../media/image43.png"/></Relationships>
</file>

<file path=ppt/slides/_rels/slide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hyperlink" Target="https://play.google.com/store/apps/details?id=br.com.alura.mobi&amp;hl=pt_BR&amp;pli=1" TargetMode="External"/><Relationship Id="rId8" Type="http://schemas.openxmlformats.org/officeDocument/2006/relationships/hyperlink" Target="https://apps.apple.com/br/app/alura-cursos-online/id12257766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5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3.jp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28.png"/><Relationship Id="rId8" Type="http://schemas.openxmlformats.org/officeDocument/2006/relationships/image" Target="../media/image2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56" name="Shape 56"/>
        <p:cNvGrpSpPr/>
        <p:nvPr/>
      </p:nvGrpSpPr>
      <p:grpSpPr>
        <a:xfrm>
          <a:off x="0" y="0"/>
          <a:ext cx="0" cy="0"/>
          <a:chOff x="0" y="0"/>
          <a:chExt cx="0" cy="0"/>
        </a:xfrm>
      </p:grpSpPr>
      <p:sp>
        <p:nvSpPr>
          <p:cNvPr id="57" name="Google Shape;57;p1"/>
          <p:cNvSpPr/>
          <p:nvPr/>
        </p:nvSpPr>
        <p:spPr>
          <a:xfrm>
            <a:off x="109788" y="101089"/>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58" name="Google Shape;58;p1"/>
          <p:cNvPicPr preferRelativeResize="0"/>
          <p:nvPr/>
        </p:nvPicPr>
        <p:blipFill rotWithShape="1">
          <a:blip r:embed="rId3">
            <a:alphaModFix/>
          </a:blip>
          <a:srcRect b="0" l="0" r="0" t="0"/>
          <a:stretch/>
        </p:blipFill>
        <p:spPr>
          <a:xfrm>
            <a:off x="7802479" y="198521"/>
            <a:ext cx="1112921" cy="589671"/>
          </a:xfrm>
          <a:prstGeom prst="rect">
            <a:avLst/>
          </a:prstGeom>
          <a:noFill/>
          <a:ln>
            <a:noFill/>
          </a:ln>
        </p:spPr>
      </p:pic>
      <p:pic>
        <p:nvPicPr>
          <p:cNvPr descr="Logotipo, nome da empresa&#10;&#10;Descrição gerada automaticamente" id="59" name="Google Shape;59;p1"/>
          <p:cNvPicPr preferRelativeResize="0"/>
          <p:nvPr/>
        </p:nvPicPr>
        <p:blipFill rotWithShape="1">
          <a:blip r:embed="rId4">
            <a:alphaModFix/>
          </a:blip>
          <a:srcRect b="0" l="0" r="0" t="0"/>
          <a:stretch/>
        </p:blipFill>
        <p:spPr>
          <a:xfrm>
            <a:off x="8273195" y="4403558"/>
            <a:ext cx="497929" cy="460207"/>
          </a:xfrm>
          <a:prstGeom prst="rect">
            <a:avLst/>
          </a:prstGeom>
          <a:noFill/>
          <a:ln>
            <a:noFill/>
          </a:ln>
        </p:spPr>
      </p:pic>
      <p:sp>
        <p:nvSpPr>
          <p:cNvPr id="60" name="Google Shape;60;p1"/>
          <p:cNvSpPr txBox="1"/>
          <p:nvPr>
            <p:ph type="ctrTitle"/>
          </p:nvPr>
        </p:nvSpPr>
        <p:spPr>
          <a:xfrm>
            <a:off x="3614710" y="1049315"/>
            <a:ext cx="4744200" cy="1175700"/>
          </a:xfrm>
          <a:prstGeom prst="rect">
            <a:avLst/>
          </a:prstGeom>
          <a:noFill/>
          <a:ln>
            <a:noFill/>
          </a:ln>
          <a:effectLst>
            <a:outerShdw blurRad="57150" rotWithShape="0" algn="bl" dir="5400000" dist="19050">
              <a:srgbClr val="000000">
                <a:alpha val="49803"/>
              </a:srgbClr>
            </a:outerShdw>
          </a:effectLst>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3400">
                <a:latin typeface="Calibri"/>
                <a:ea typeface="Calibri"/>
                <a:cs typeface="Calibri"/>
                <a:sym typeface="Calibri"/>
              </a:rPr>
              <a:t>Curso Técnico Profissional</a:t>
            </a:r>
            <a:br>
              <a:rPr lang="pt-BR" sz="3400">
                <a:latin typeface="Calibri"/>
                <a:ea typeface="Calibri"/>
                <a:cs typeface="Calibri"/>
                <a:sym typeface="Calibri"/>
              </a:rPr>
            </a:br>
            <a:r>
              <a:rPr b="1" lang="pt-BR" sz="3400">
                <a:solidFill>
                  <a:srgbClr val="045967"/>
                </a:solidFill>
                <a:latin typeface="Calibri"/>
                <a:ea typeface="Calibri"/>
                <a:cs typeface="Calibri"/>
                <a:sym typeface="Calibri"/>
              </a:rPr>
              <a:t>DESENVOLVIMENTO DE SISTEMAS</a:t>
            </a:r>
            <a:endParaRPr/>
          </a:p>
        </p:txBody>
      </p:sp>
      <p:sp>
        <p:nvSpPr>
          <p:cNvPr id="61" name="Google Shape;61;p1"/>
          <p:cNvSpPr txBox="1"/>
          <p:nvPr>
            <p:ph idx="1" type="subTitle"/>
          </p:nvPr>
        </p:nvSpPr>
        <p:spPr>
          <a:xfrm>
            <a:off x="3750443" y="2485962"/>
            <a:ext cx="4608600" cy="1790700"/>
          </a:xfrm>
          <a:prstGeom prst="rect">
            <a:avLst/>
          </a:prstGeom>
          <a:noFill/>
          <a:ln>
            <a:noFill/>
          </a:ln>
        </p:spPr>
        <p:txBody>
          <a:bodyPr anchorCtr="0" anchor="t" bIns="34275" lIns="68575" spcFirstLastPara="1" rIns="68575" wrap="square" tIns="34275">
            <a:noAutofit/>
          </a:bodyPr>
          <a:lstStyle/>
          <a:p>
            <a:pPr indent="0" lvl="0" marL="0" marR="0" rtl="0" algn="ctr">
              <a:lnSpc>
                <a:spcPct val="106875"/>
              </a:lnSpc>
              <a:spcBef>
                <a:spcPts val="0"/>
              </a:spcBef>
              <a:spcAft>
                <a:spcPts val="0"/>
              </a:spcAft>
              <a:buClr>
                <a:srgbClr val="008959"/>
              </a:buClr>
              <a:buSzPts val="2400"/>
              <a:buNone/>
            </a:pPr>
            <a:r>
              <a:rPr b="1" lang="pt-BR" sz="2400">
                <a:solidFill>
                  <a:srgbClr val="008959"/>
                </a:solidFill>
              </a:rPr>
              <a:t>PROGRAMAÇÃO NO</a:t>
            </a:r>
            <a:endParaRPr/>
          </a:p>
          <a:p>
            <a:pPr indent="0" lvl="0" marL="0" marR="0" rtl="0" algn="ctr">
              <a:lnSpc>
                <a:spcPct val="106875"/>
              </a:lnSpc>
              <a:spcBef>
                <a:spcPts val="0"/>
              </a:spcBef>
              <a:spcAft>
                <a:spcPts val="0"/>
              </a:spcAft>
              <a:buClr>
                <a:srgbClr val="008959"/>
              </a:buClr>
              <a:buSzPts val="2400"/>
              <a:buNone/>
            </a:pPr>
            <a:r>
              <a:rPr b="1" lang="pt-BR" sz="2400">
                <a:solidFill>
                  <a:srgbClr val="008959"/>
                </a:solidFill>
              </a:rPr>
              <a:t>DESENVOLVIMENTO DE </a:t>
            </a:r>
            <a:endParaRPr/>
          </a:p>
          <a:p>
            <a:pPr indent="0" lvl="0" marL="0" marR="0" rtl="0" algn="ctr">
              <a:lnSpc>
                <a:spcPct val="106875"/>
              </a:lnSpc>
              <a:spcBef>
                <a:spcPts val="0"/>
              </a:spcBef>
              <a:spcAft>
                <a:spcPts val="0"/>
              </a:spcAft>
              <a:buClr>
                <a:srgbClr val="008959"/>
              </a:buClr>
              <a:buSzPts val="2400"/>
              <a:buNone/>
            </a:pPr>
            <a:r>
              <a:rPr b="1" lang="pt-BR" sz="2400">
                <a:solidFill>
                  <a:srgbClr val="008959"/>
                </a:solidFill>
              </a:rPr>
              <a:t>SISTEMAS</a:t>
            </a:r>
            <a:endParaRPr/>
          </a:p>
          <a:p>
            <a:pPr indent="0" lvl="0" marL="0" marR="0" rtl="0" algn="ctr">
              <a:lnSpc>
                <a:spcPct val="106875"/>
              </a:lnSpc>
              <a:spcBef>
                <a:spcPts val="0"/>
              </a:spcBef>
              <a:spcAft>
                <a:spcPts val="0"/>
              </a:spcAft>
              <a:buClr>
                <a:schemeClr val="dk1"/>
              </a:buClr>
              <a:buSzPts val="1800"/>
              <a:buNone/>
            </a:pPr>
            <a:r>
              <a:rPr b="1" i="0" lang="pt-BR" sz="2000" u="none" cap="none" strike="noStrike"/>
              <a:t>3ª SÉRIE</a:t>
            </a:r>
            <a:endParaRPr sz="2000"/>
          </a:p>
          <a:p>
            <a:pPr indent="0" lvl="0" marL="0" marR="0" rtl="0" algn="ctr">
              <a:lnSpc>
                <a:spcPct val="106875"/>
              </a:lnSpc>
              <a:spcBef>
                <a:spcPts val="0"/>
              </a:spcBef>
              <a:spcAft>
                <a:spcPts val="0"/>
              </a:spcAft>
              <a:buClr>
                <a:schemeClr val="dk1"/>
              </a:buClr>
              <a:buSzPts val="1800"/>
              <a:buNone/>
            </a:pPr>
            <a:r>
              <a:rPr b="1" i="0" lang="pt-BR" sz="2000" u="none" cap="none" strike="noStrike"/>
              <a:t>Conhecendo e trabalhando </a:t>
            </a:r>
            <a:endParaRPr/>
          </a:p>
          <a:p>
            <a:pPr indent="0" lvl="0" marL="0" marR="0" rtl="0" algn="ctr">
              <a:lnSpc>
                <a:spcPct val="106875"/>
              </a:lnSpc>
              <a:spcBef>
                <a:spcPts val="0"/>
              </a:spcBef>
              <a:spcAft>
                <a:spcPts val="0"/>
              </a:spcAft>
              <a:buClr>
                <a:schemeClr val="dk1"/>
              </a:buClr>
              <a:buSzPts val="1800"/>
              <a:buNone/>
            </a:pPr>
            <a:r>
              <a:rPr b="1" i="0" lang="pt-BR" sz="2000" u="none" cap="none" strike="noStrike"/>
              <a:t>com tuplas</a:t>
            </a:r>
            <a:endParaRPr/>
          </a:p>
          <a:p>
            <a:pPr indent="0" lvl="0" marL="0" marR="0" rtl="0" algn="ctr">
              <a:lnSpc>
                <a:spcPct val="106875"/>
              </a:lnSpc>
              <a:spcBef>
                <a:spcPts val="0"/>
              </a:spcBef>
              <a:spcAft>
                <a:spcPts val="0"/>
              </a:spcAft>
              <a:buClr>
                <a:schemeClr val="dk1"/>
              </a:buClr>
              <a:buSzPts val="1800"/>
              <a:buNone/>
            </a:pPr>
            <a:r>
              <a:rPr b="1" lang="pt-BR" sz="2000"/>
              <a:t>Aula 13</a:t>
            </a:r>
            <a:endParaRPr sz="2000"/>
          </a:p>
        </p:txBody>
      </p:sp>
      <p:pic>
        <p:nvPicPr>
          <p:cNvPr descr="Ícone&#10;&#10;Descrição gerada automaticamente" id="62" name="Google Shape;62;p1"/>
          <p:cNvPicPr preferRelativeResize="0"/>
          <p:nvPr/>
        </p:nvPicPr>
        <p:blipFill rotWithShape="1">
          <a:blip r:embed="rId5">
            <a:alphaModFix/>
          </a:blip>
          <a:srcRect b="0" l="0" r="0" t="0"/>
          <a:stretch/>
        </p:blipFill>
        <p:spPr>
          <a:xfrm>
            <a:off x="367313" y="788192"/>
            <a:ext cx="3588820" cy="358882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70" name="Shape 170"/>
        <p:cNvGrpSpPr/>
        <p:nvPr/>
      </p:nvGrpSpPr>
      <p:grpSpPr>
        <a:xfrm>
          <a:off x="0" y="0"/>
          <a:ext cx="0" cy="0"/>
          <a:chOff x="0" y="0"/>
          <a:chExt cx="0" cy="0"/>
        </a:xfrm>
      </p:grpSpPr>
      <p:sp>
        <p:nvSpPr>
          <p:cNvPr id="171" name="Google Shape;171;p10"/>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72" name="Google Shape;172;p10"/>
          <p:cNvPicPr preferRelativeResize="0"/>
          <p:nvPr/>
        </p:nvPicPr>
        <p:blipFill>
          <a:blip r:embed="rId3">
            <a:alphaModFix/>
          </a:blip>
          <a:stretch>
            <a:fillRect/>
          </a:stretch>
        </p:blipFill>
        <p:spPr>
          <a:xfrm>
            <a:off x="109800" y="90225"/>
            <a:ext cx="8924400" cy="4963200"/>
          </a:xfrm>
          <a:prstGeom prst="rect">
            <a:avLst/>
          </a:prstGeom>
          <a:noFill/>
          <a:ln>
            <a:noFill/>
          </a:ln>
        </p:spPr>
      </p:pic>
      <p:sp>
        <p:nvSpPr>
          <p:cNvPr id="173" name="Google Shape;173;p10"/>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chemeClr val="lt1"/>
                </a:solidFill>
                <a:latin typeface="Calibri"/>
                <a:ea typeface="Calibri"/>
                <a:cs typeface="Calibri"/>
                <a:sym typeface="Calibri"/>
              </a:rPr>
              <a:t>DESENVOLVIMENTO DE SISTEMAS</a:t>
            </a:r>
            <a:endParaRPr b="0" i="0" sz="1400" u="none" cap="none" strike="noStrike">
              <a:solidFill>
                <a:schemeClr val="lt1"/>
              </a:solidFill>
              <a:latin typeface="Calibri"/>
              <a:ea typeface="Calibri"/>
              <a:cs typeface="Calibri"/>
              <a:sym typeface="Calibri"/>
            </a:endParaRPr>
          </a:p>
        </p:txBody>
      </p:sp>
      <p:pic>
        <p:nvPicPr>
          <p:cNvPr descr="Ícone&#10;&#10;Descrição gerada automaticamente" id="174" name="Google Shape;174;p10"/>
          <p:cNvPicPr preferRelativeResize="0"/>
          <p:nvPr/>
        </p:nvPicPr>
        <p:blipFill rotWithShape="1">
          <a:blip r:embed="rId4">
            <a:alphaModFix/>
          </a:blip>
          <a:srcRect b="0" l="0" r="0" t="0"/>
          <a:stretch/>
        </p:blipFill>
        <p:spPr>
          <a:xfrm>
            <a:off x="54142" y="4348968"/>
            <a:ext cx="776037" cy="776037"/>
          </a:xfrm>
          <a:prstGeom prst="rect">
            <a:avLst/>
          </a:prstGeom>
          <a:noFill/>
          <a:ln>
            <a:noFill/>
          </a:ln>
        </p:spPr>
      </p:pic>
      <p:sp>
        <p:nvSpPr>
          <p:cNvPr id="175" name="Google Shape;175;p10"/>
          <p:cNvSpPr txBox="1"/>
          <p:nvPr/>
        </p:nvSpPr>
        <p:spPr>
          <a:xfrm>
            <a:off x="303625" y="671975"/>
            <a:ext cx="8270700" cy="3169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pt-BR" sz="4300" u="none" cap="none" strike="noStrike">
                <a:solidFill>
                  <a:schemeClr val="lt1"/>
                </a:solidFill>
                <a:latin typeface="Calibri"/>
                <a:ea typeface="Calibri"/>
                <a:cs typeface="Calibri"/>
                <a:sym typeface="Calibri"/>
              </a:rPr>
              <a:t>A imutabilidade das tuplas as torna ideais para armazenar dados que não devem ser alterados, como dias da semana ou configurações de um sistema.</a:t>
            </a:r>
            <a:endParaRPr b="1" i="0" sz="4300" u="none" cap="none" strike="noStrike">
              <a:solidFill>
                <a:schemeClr val="lt1"/>
              </a:solidFill>
              <a:latin typeface="Calibri"/>
              <a:ea typeface="Calibri"/>
              <a:cs typeface="Calibri"/>
              <a:sym typeface="Calibri"/>
            </a:endParaRPr>
          </a:p>
        </p:txBody>
      </p:sp>
      <p:pic>
        <p:nvPicPr>
          <p:cNvPr id="176" name="Google Shape;176;p10"/>
          <p:cNvPicPr preferRelativeResize="0"/>
          <p:nvPr/>
        </p:nvPicPr>
        <p:blipFill>
          <a:blip r:embed="rId5">
            <a:alphaModFix/>
          </a:blip>
          <a:stretch>
            <a:fillRect/>
          </a:stretch>
        </p:blipFill>
        <p:spPr>
          <a:xfrm>
            <a:off x="8010875" y="174114"/>
            <a:ext cx="940500" cy="497851"/>
          </a:xfrm>
          <a:prstGeom prst="rect">
            <a:avLst/>
          </a:prstGeom>
          <a:noFill/>
          <a:ln>
            <a:noFill/>
          </a:ln>
        </p:spPr>
      </p:pic>
      <p:pic>
        <p:nvPicPr>
          <p:cNvPr id="177" name="Google Shape;177;p10"/>
          <p:cNvPicPr preferRelativeResize="0"/>
          <p:nvPr/>
        </p:nvPicPr>
        <p:blipFill>
          <a:blip r:embed="rId6">
            <a:alphaModFix/>
          </a:blip>
          <a:stretch>
            <a:fillRect/>
          </a:stretch>
        </p:blipFill>
        <p:spPr>
          <a:xfrm>
            <a:off x="8313852" y="4396598"/>
            <a:ext cx="637526" cy="589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81" name="Shape 181"/>
        <p:cNvGrpSpPr/>
        <p:nvPr/>
      </p:nvGrpSpPr>
      <p:grpSpPr>
        <a:xfrm>
          <a:off x="0" y="0"/>
          <a:ext cx="0" cy="0"/>
          <a:chOff x="0" y="0"/>
          <a:chExt cx="0" cy="0"/>
        </a:xfrm>
      </p:grpSpPr>
      <p:sp>
        <p:nvSpPr>
          <p:cNvPr id="182" name="Google Shape;182;p11"/>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83" name="Google Shape;183;p11"/>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84" name="Google Shape;184;p11"/>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85" name="Google Shape;185;p11"/>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86" name="Google Shape;186;p11"/>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87" name="Google Shape;187;p11"/>
          <p:cNvSpPr txBox="1"/>
          <p:nvPr/>
        </p:nvSpPr>
        <p:spPr>
          <a:xfrm>
            <a:off x="149124" y="149520"/>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Listas e Tuplas Juntas</a:t>
            </a:r>
            <a:endParaRPr b="0" i="0" sz="3600" u="none" cap="none" strike="noStrike">
              <a:solidFill>
                <a:srgbClr val="045967"/>
              </a:solidFill>
              <a:latin typeface="Calibri"/>
              <a:ea typeface="Calibri"/>
              <a:cs typeface="Calibri"/>
              <a:sym typeface="Calibri"/>
            </a:endParaRPr>
          </a:p>
        </p:txBody>
      </p:sp>
      <p:sp>
        <p:nvSpPr>
          <p:cNvPr id="188" name="Google Shape;188;p11"/>
          <p:cNvSpPr txBox="1"/>
          <p:nvPr/>
        </p:nvSpPr>
        <p:spPr>
          <a:xfrm>
            <a:off x="1970525" y="2066650"/>
            <a:ext cx="5271000" cy="31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t-BR" sz="2700" u="none" cap="none" strike="noStrike">
                <a:solidFill>
                  <a:schemeClr val="dk1"/>
                </a:solidFill>
                <a:latin typeface="Calibri"/>
                <a:ea typeface="Calibri"/>
                <a:cs typeface="Calibri"/>
                <a:sym typeface="Calibri"/>
              </a:rPr>
              <a:t>Listas, que são mutáveis e definidas por </a:t>
            </a:r>
            <a:r>
              <a:rPr b="1" i="0" lang="pt-BR" sz="2700" u="none" cap="none" strike="noStrike">
                <a:solidFill>
                  <a:schemeClr val="dk1"/>
                </a:solidFill>
                <a:latin typeface="Calibri"/>
                <a:ea typeface="Calibri"/>
                <a:cs typeface="Calibri"/>
                <a:sym typeface="Calibri"/>
              </a:rPr>
              <a:t>colchetes []</a:t>
            </a:r>
            <a:r>
              <a:rPr b="0" i="0" lang="pt-BR" sz="2700" u="none" cap="none" strike="noStrike">
                <a:solidFill>
                  <a:schemeClr val="dk1"/>
                </a:solidFill>
                <a:latin typeface="Calibri"/>
                <a:ea typeface="Calibri"/>
                <a:cs typeface="Calibri"/>
                <a:sym typeface="Calibri"/>
              </a:rPr>
              <a:t>, são ideais para coleções de dados que precisam ser alteradas, como adicionar, remover ou alterar itens.</a:t>
            </a:r>
            <a:endParaRPr b="1" i="0" sz="2700" u="none" cap="none" strike="noStrike">
              <a:solidFill>
                <a:schemeClr val="dk1"/>
              </a:solidFill>
              <a:latin typeface="Calibri"/>
              <a:ea typeface="Calibri"/>
              <a:cs typeface="Calibri"/>
              <a:sym typeface="Calibri"/>
            </a:endParaRPr>
          </a:p>
        </p:txBody>
      </p:sp>
      <p:sp>
        <p:nvSpPr>
          <p:cNvPr id="189" name="Google Shape;189;p11"/>
          <p:cNvSpPr txBox="1"/>
          <p:nvPr/>
        </p:nvSpPr>
        <p:spPr>
          <a:xfrm>
            <a:off x="109800" y="836000"/>
            <a:ext cx="8924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sz="2700">
                <a:solidFill>
                  <a:schemeClr val="dk1"/>
                </a:solidFill>
                <a:latin typeface="Calibri"/>
                <a:ea typeface="Calibri"/>
                <a:cs typeface="Calibri"/>
                <a:sym typeface="Calibri"/>
              </a:rPr>
              <a:t>Embora listas e tuplas possam parecer similares, elas são usadas em situações diferentes.</a:t>
            </a:r>
            <a:endParaRPr b="1" i="1"/>
          </a:p>
        </p:txBody>
      </p:sp>
      <p:pic>
        <p:nvPicPr>
          <p:cNvPr id="190" name="Google Shape;190;p11"/>
          <p:cNvPicPr preferRelativeResize="0"/>
          <p:nvPr/>
        </p:nvPicPr>
        <p:blipFill rotWithShape="1">
          <a:blip r:embed="rId6">
            <a:alphaModFix/>
          </a:blip>
          <a:srcRect b="0" l="19843" r="52575" t="0"/>
          <a:stretch/>
        </p:blipFill>
        <p:spPr>
          <a:xfrm>
            <a:off x="1480500" y="1766153"/>
            <a:ext cx="776026" cy="2813772"/>
          </a:xfrm>
          <a:prstGeom prst="rect">
            <a:avLst/>
          </a:prstGeom>
          <a:noFill/>
          <a:ln>
            <a:noFill/>
          </a:ln>
        </p:spPr>
      </p:pic>
      <p:pic>
        <p:nvPicPr>
          <p:cNvPr id="191" name="Google Shape;191;p11"/>
          <p:cNvPicPr preferRelativeResize="0"/>
          <p:nvPr/>
        </p:nvPicPr>
        <p:blipFill rotWithShape="1">
          <a:blip r:embed="rId6">
            <a:alphaModFix/>
          </a:blip>
          <a:srcRect b="0" l="19843" r="52575" t="0"/>
          <a:stretch/>
        </p:blipFill>
        <p:spPr>
          <a:xfrm rot="10800000">
            <a:off x="7064625" y="1817878"/>
            <a:ext cx="776026" cy="28137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95" name="Shape 195"/>
        <p:cNvGrpSpPr/>
        <p:nvPr/>
      </p:nvGrpSpPr>
      <p:grpSpPr>
        <a:xfrm>
          <a:off x="0" y="0"/>
          <a:ext cx="0" cy="0"/>
          <a:chOff x="0" y="0"/>
          <a:chExt cx="0" cy="0"/>
        </a:xfrm>
      </p:grpSpPr>
      <p:sp>
        <p:nvSpPr>
          <p:cNvPr id="196" name="Google Shape;196;p12"/>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97" name="Google Shape;197;p12"/>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98" name="Google Shape;198;p12"/>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99" name="Google Shape;199;p12"/>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00" name="Google Shape;200;p12"/>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01" name="Google Shape;201;p12"/>
          <p:cNvSpPr txBox="1"/>
          <p:nvPr/>
        </p:nvSpPr>
        <p:spPr>
          <a:xfrm>
            <a:off x="149124" y="151045"/>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Listas e Tuplas Juntas</a:t>
            </a:r>
            <a:endParaRPr b="0" i="0" sz="3600" u="none" cap="none" strike="noStrike">
              <a:solidFill>
                <a:srgbClr val="045967"/>
              </a:solidFill>
              <a:latin typeface="Calibri"/>
              <a:ea typeface="Calibri"/>
              <a:cs typeface="Calibri"/>
              <a:sym typeface="Calibri"/>
            </a:endParaRPr>
          </a:p>
        </p:txBody>
      </p:sp>
      <p:sp>
        <p:nvSpPr>
          <p:cNvPr id="202" name="Google Shape;202;p12"/>
          <p:cNvSpPr txBox="1"/>
          <p:nvPr/>
        </p:nvSpPr>
        <p:spPr>
          <a:xfrm>
            <a:off x="427325" y="1066150"/>
            <a:ext cx="8398200" cy="3169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pt-BR" sz="3000" u="none" cap="none" strike="noStrike">
                <a:solidFill>
                  <a:schemeClr val="dk1"/>
                </a:solidFill>
                <a:latin typeface="Calibri"/>
                <a:ea typeface="Calibri"/>
                <a:cs typeface="Calibri"/>
                <a:sym typeface="Calibri"/>
              </a:rPr>
              <a:t>No entanto, quando trabalhamos com dados fixos que devem permanecer constantes ao longo do programa</a:t>
            </a:r>
            <a:r>
              <a:rPr lang="pt-BR" sz="3000">
                <a:solidFill>
                  <a:schemeClr val="dk1"/>
                </a:solidFill>
                <a:latin typeface="Calibri"/>
                <a:ea typeface="Calibri"/>
                <a:cs typeface="Calibri"/>
                <a:sym typeface="Calibri"/>
              </a:rPr>
              <a:t>…</a:t>
            </a:r>
            <a:r>
              <a:rPr b="0" i="0" lang="pt-BR" sz="3000" u="none" cap="none" strike="noStrike">
                <a:solidFill>
                  <a:schemeClr val="dk1"/>
                </a:solidFill>
                <a:latin typeface="Calibri"/>
                <a:ea typeface="Calibri"/>
                <a:cs typeface="Calibri"/>
                <a:sym typeface="Calibri"/>
              </a:rPr>
              <a:t> </a:t>
            </a:r>
            <a:endParaRPr b="1" i="0" sz="3000" u="none" cap="none" strike="noStrike">
              <a:solidFill>
                <a:schemeClr val="dk1"/>
              </a:solidFill>
              <a:latin typeface="Calibri"/>
              <a:ea typeface="Calibri"/>
              <a:cs typeface="Calibri"/>
              <a:sym typeface="Calibri"/>
            </a:endParaRPr>
          </a:p>
        </p:txBody>
      </p:sp>
      <p:pic>
        <p:nvPicPr>
          <p:cNvPr id="203" name="Google Shape;203;p12"/>
          <p:cNvPicPr preferRelativeResize="0"/>
          <p:nvPr/>
        </p:nvPicPr>
        <p:blipFill rotWithShape="1">
          <a:blip r:embed="rId6">
            <a:alphaModFix/>
          </a:blip>
          <a:srcRect b="0" l="14558" r="14287" t="8750"/>
          <a:stretch/>
        </p:blipFill>
        <p:spPr>
          <a:xfrm>
            <a:off x="192150" y="2113575"/>
            <a:ext cx="4552276" cy="2947400"/>
          </a:xfrm>
          <a:prstGeom prst="rect">
            <a:avLst/>
          </a:prstGeom>
          <a:noFill/>
          <a:ln>
            <a:noFill/>
          </a:ln>
        </p:spPr>
      </p:pic>
      <p:pic>
        <p:nvPicPr>
          <p:cNvPr id="204" name="Google Shape;204;p12"/>
          <p:cNvPicPr preferRelativeResize="0"/>
          <p:nvPr/>
        </p:nvPicPr>
        <p:blipFill rotWithShape="1">
          <a:blip r:embed="rId6">
            <a:alphaModFix/>
          </a:blip>
          <a:srcRect b="34159" l="63462" r="14288" t="33810"/>
          <a:stretch/>
        </p:blipFill>
        <p:spPr>
          <a:xfrm>
            <a:off x="4626200" y="2926475"/>
            <a:ext cx="1423475" cy="1034600"/>
          </a:xfrm>
          <a:prstGeom prst="rect">
            <a:avLst/>
          </a:prstGeom>
          <a:noFill/>
          <a:ln>
            <a:noFill/>
          </a:ln>
        </p:spPr>
      </p:pic>
      <p:pic>
        <p:nvPicPr>
          <p:cNvPr id="205" name="Google Shape;205;p12"/>
          <p:cNvPicPr preferRelativeResize="0"/>
          <p:nvPr/>
        </p:nvPicPr>
        <p:blipFill rotWithShape="1">
          <a:blip r:embed="rId6">
            <a:alphaModFix/>
          </a:blip>
          <a:srcRect b="34159" l="63461" r="23442" t="33810"/>
          <a:stretch/>
        </p:blipFill>
        <p:spPr>
          <a:xfrm>
            <a:off x="5921750" y="2926475"/>
            <a:ext cx="837874" cy="1034600"/>
          </a:xfrm>
          <a:prstGeom prst="rect">
            <a:avLst/>
          </a:prstGeom>
          <a:noFill/>
          <a:ln>
            <a:noFill/>
          </a:ln>
        </p:spPr>
      </p:pic>
      <p:pic>
        <p:nvPicPr>
          <p:cNvPr id="206" name="Google Shape;206;p12"/>
          <p:cNvPicPr preferRelativeResize="0"/>
          <p:nvPr/>
        </p:nvPicPr>
        <p:blipFill rotWithShape="1">
          <a:blip r:embed="rId6">
            <a:alphaModFix/>
          </a:blip>
          <a:srcRect b="34159" l="63461" r="23442" t="33810"/>
          <a:stretch/>
        </p:blipFill>
        <p:spPr>
          <a:xfrm>
            <a:off x="6683425" y="2926475"/>
            <a:ext cx="837874" cy="1034600"/>
          </a:xfrm>
          <a:prstGeom prst="rect">
            <a:avLst/>
          </a:prstGeom>
          <a:noFill/>
          <a:ln>
            <a:noFill/>
          </a:ln>
        </p:spPr>
      </p:pic>
      <p:pic>
        <p:nvPicPr>
          <p:cNvPr id="207" name="Google Shape;207;p12"/>
          <p:cNvPicPr preferRelativeResize="0"/>
          <p:nvPr/>
        </p:nvPicPr>
        <p:blipFill rotWithShape="1">
          <a:blip r:embed="rId6">
            <a:alphaModFix/>
          </a:blip>
          <a:srcRect b="34159" l="63462" r="14288" t="33810"/>
          <a:stretch/>
        </p:blipFill>
        <p:spPr>
          <a:xfrm>
            <a:off x="7445100" y="2926475"/>
            <a:ext cx="1423475" cy="1034600"/>
          </a:xfrm>
          <a:prstGeom prst="rect">
            <a:avLst/>
          </a:prstGeom>
          <a:noFill/>
          <a:ln>
            <a:noFill/>
          </a:ln>
        </p:spPr>
      </p:pic>
      <p:sp>
        <p:nvSpPr>
          <p:cNvPr id="208" name="Google Shape;208;p12"/>
          <p:cNvSpPr txBox="1"/>
          <p:nvPr/>
        </p:nvSpPr>
        <p:spPr>
          <a:xfrm>
            <a:off x="2805098" y="3857625"/>
            <a:ext cx="60747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pt-BR" sz="3600">
                <a:solidFill>
                  <a:schemeClr val="dk1"/>
                </a:solidFill>
                <a:latin typeface="Calibri"/>
                <a:ea typeface="Calibri"/>
                <a:cs typeface="Calibri"/>
                <a:sym typeface="Calibri"/>
              </a:rPr>
              <a:t>A</a:t>
            </a:r>
            <a:r>
              <a:rPr b="1" lang="pt-BR" sz="3600">
                <a:solidFill>
                  <a:schemeClr val="dk1"/>
                </a:solidFill>
                <a:latin typeface="Calibri"/>
                <a:ea typeface="Calibri"/>
                <a:cs typeface="Calibri"/>
                <a:sym typeface="Calibri"/>
              </a:rPr>
              <a:t>s tuplas são a escolha certa!</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12" name="Shape 212"/>
        <p:cNvGrpSpPr/>
        <p:nvPr/>
      </p:nvGrpSpPr>
      <p:grpSpPr>
        <a:xfrm>
          <a:off x="0" y="0"/>
          <a:ext cx="0" cy="0"/>
          <a:chOff x="0" y="0"/>
          <a:chExt cx="0" cy="0"/>
        </a:xfrm>
      </p:grpSpPr>
      <p:sp>
        <p:nvSpPr>
          <p:cNvPr id="213" name="Google Shape;213;p1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14" name="Google Shape;214;p1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sp>
        <p:nvSpPr>
          <p:cNvPr id="215" name="Google Shape;215;p1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16" name="Google Shape;216;p13"/>
          <p:cNvPicPr preferRelativeResize="0"/>
          <p:nvPr/>
        </p:nvPicPr>
        <p:blipFill rotWithShape="1">
          <a:blip r:embed="rId4">
            <a:alphaModFix/>
          </a:blip>
          <a:srcRect b="0" l="0" r="0" t="0"/>
          <a:stretch/>
        </p:blipFill>
        <p:spPr>
          <a:xfrm>
            <a:off x="54142" y="4348968"/>
            <a:ext cx="776037" cy="776037"/>
          </a:xfrm>
          <a:prstGeom prst="rect">
            <a:avLst/>
          </a:prstGeom>
          <a:noFill/>
          <a:ln>
            <a:noFill/>
          </a:ln>
        </p:spPr>
      </p:pic>
      <p:sp>
        <p:nvSpPr>
          <p:cNvPr id="217" name="Google Shape;217;p13"/>
          <p:cNvSpPr txBox="1"/>
          <p:nvPr/>
        </p:nvSpPr>
        <p:spPr>
          <a:xfrm>
            <a:off x="233899" y="189495"/>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Exemplo</a:t>
            </a:r>
            <a:endParaRPr b="0" i="0" sz="3600" u="none" cap="none" strike="noStrike">
              <a:solidFill>
                <a:srgbClr val="045967"/>
              </a:solidFill>
              <a:latin typeface="Calibri"/>
              <a:ea typeface="Calibri"/>
              <a:cs typeface="Calibri"/>
              <a:sym typeface="Calibri"/>
            </a:endParaRPr>
          </a:p>
        </p:txBody>
      </p:sp>
      <p:sp>
        <p:nvSpPr>
          <p:cNvPr id="218" name="Google Shape;218;p13"/>
          <p:cNvSpPr txBox="1"/>
          <p:nvPr/>
        </p:nvSpPr>
        <p:spPr>
          <a:xfrm>
            <a:off x="359532" y="952510"/>
            <a:ext cx="7103586" cy="31692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Definindo uma tupla</a:t>
            </a:r>
            <a:endParaRPr/>
          </a:p>
          <a:p>
            <a:pPr indent="0" lvl="0" marL="0" marR="0" rtl="0" algn="just">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dias_da_semana = ("segunda", "terça", "quarta", "quinta", "sexta")</a:t>
            </a:r>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Definindo uma lista</a:t>
            </a:r>
            <a:endParaRPr/>
          </a:p>
          <a:p>
            <a:pPr indent="0" lvl="0" marL="0" marR="0" rtl="0" algn="just">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tarefas = ["lavar a louça", "comprar pão"]</a:t>
            </a:r>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Adicionando uma tarefa à lista</a:t>
            </a:r>
            <a:endParaRPr/>
          </a:p>
          <a:p>
            <a:pPr indent="0" lvl="0" marL="0" marR="0" rtl="0" algn="just">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tarefas.append("estudar Python")</a:t>
            </a:r>
            <a:endParaRPr/>
          </a:p>
        </p:txBody>
      </p:sp>
      <p:pic>
        <p:nvPicPr>
          <p:cNvPr id="219" name="Google Shape;219;p13"/>
          <p:cNvPicPr preferRelativeResize="0"/>
          <p:nvPr/>
        </p:nvPicPr>
        <p:blipFill rotWithShape="1">
          <a:blip r:embed="rId5">
            <a:alphaModFix/>
          </a:blip>
          <a:srcRect b="0" l="8996" r="9217" t="9706"/>
          <a:stretch/>
        </p:blipFill>
        <p:spPr>
          <a:xfrm>
            <a:off x="5431725" y="1763525"/>
            <a:ext cx="3448075" cy="3289899"/>
          </a:xfrm>
          <a:prstGeom prst="rect">
            <a:avLst/>
          </a:prstGeom>
          <a:noFill/>
          <a:ln>
            <a:noFill/>
          </a:ln>
        </p:spPr>
      </p:pic>
      <p:pic>
        <p:nvPicPr>
          <p:cNvPr descr="Logotipo, nome da empresa&#10;&#10;Descrição gerada automaticamente" id="220" name="Google Shape;220;p13"/>
          <p:cNvPicPr preferRelativeResize="0"/>
          <p:nvPr/>
        </p:nvPicPr>
        <p:blipFill rotWithShape="1">
          <a:blip r:embed="rId6">
            <a:alphaModFix/>
          </a:blip>
          <a:srcRect b="0" l="0" r="0" t="0"/>
          <a:stretch/>
        </p:blipFill>
        <p:spPr>
          <a:xfrm>
            <a:off x="8381880" y="4546160"/>
            <a:ext cx="497929" cy="4602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24" name="Shape 224"/>
        <p:cNvGrpSpPr/>
        <p:nvPr/>
      </p:nvGrpSpPr>
      <p:grpSpPr>
        <a:xfrm>
          <a:off x="0" y="0"/>
          <a:ext cx="0" cy="0"/>
          <a:chOff x="0" y="0"/>
          <a:chExt cx="0" cy="0"/>
        </a:xfrm>
      </p:grpSpPr>
      <p:sp>
        <p:nvSpPr>
          <p:cNvPr id="225" name="Google Shape;225;p1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26" name="Google Shape;226;p1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27" name="Google Shape;227;p1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28" name="Google Shape;228;p1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29" name="Google Shape;229;p1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30" name="Google Shape;230;p14"/>
          <p:cNvSpPr txBox="1"/>
          <p:nvPr/>
        </p:nvSpPr>
        <p:spPr>
          <a:xfrm>
            <a:off x="171299" y="189495"/>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Exemplo</a:t>
            </a:r>
            <a:endParaRPr b="0" i="0" sz="3600" u="none" cap="none" strike="noStrike">
              <a:solidFill>
                <a:srgbClr val="045967"/>
              </a:solidFill>
              <a:latin typeface="Calibri"/>
              <a:ea typeface="Calibri"/>
              <a:cs typeface="Calibri"/>
              <a:sym typeface="Calibri"/>
            </a:endParaRPr>
          </a:p>
        </p:txBody>
      </p:sp>
      <p:sp>
        <p:nvSpPr>
          <p:cNvPr id="231" name="Google Shape;231;p14"/>
          <p:cNvSpPr txBox="1"/>
          <p:nvPr/>
        </p:nvSpPr>
        <p:spPr>
          <a:xfrm>
            <a:off x="359531" y="952510"/>
            <a:ext cx="7274323" cy="31692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Tentar alterar um elemento </a:t>
            </a:r>
            <a:endParaRPr b="1"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da tupla resultaria em erro</a:t>
            </a:r>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dias_da_semana[0] = "domingo"  </a:t>
            </a:r>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 Isso causaria um TypeError</a:t>
            </a:r>
            <a:endParaRPr b="1"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print(dias_da_semana)</a:t>
            </a:r>
            <a:endParaRPr/>
          </a:p>
          <a:p>
            <a:pPr indent="0" lvl="0" marL="0" marR="0" rtl="0" algn="just">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print(tarefas)</a:t>
            </a:r>
            <a:endParaRPr b="1" i="0" sz="2400" u="none" cap="none" strike="noStrike">
              <a:solidFill>
                <a:schemeClr val="dk1"/>
              </a:solidFill>
              <a:latin typeface="Calibri"/>
              <a:ea typeface="Calibri"/>
              <a:cs typeface="Calibri"/>
              <a:sym typeface="Calibri"/>
            </a:endParaRPr>
          </a:p>
        </p:txBody>
      </p:sp>
      <p:pic>
        <p:nvPicPr>
          <p:cNvPr id="232" name="Google Shape;232;p14"/>
          <p:cNvPicPr preferRelativeResize="0"/>
          <p:nvPr/>
        </p:nvPicPr>
        <p:blipFill rotWithShape="1">
          <a:blip r:embed="rId6">
            <a:alphaModFix/>
          </a:blip>
          <a:srcRect b="2210" l="0" r="0" t="0"/>
          <a:stretch/>
        </p:blipFill>
        <p:spPr>
          <a:xfrm>
            <a:off x="5110175" y="90225"/>
            <a:ext cx="3095100" cy="496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36" name="Shape 236"/>
        <p:cNvGrpSpPr/>
        <p:nvPr/>
      </p:nvGrpSpPr>
      <p:grpSpPr>
        <a:xfrm>
          <a:off x="0" y="0"/>
          <a:ext cx="0" cy="0"/>
          <a:chOff x="0" y="0"/>
          <a:chExt cx="0" cy="0"/>
        </a:xfrm>
      </p:grpSpPr>
      <p:sp>
        <p:nvSpPr>
          <p:cNvPr id="237" name="Google Shape;237;p15"/>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38" name="Google Shape;238;p15"/>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39" name="Google Shape;239;p15"/>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40" name="Google Shape;240;p1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41" name="Google Shape;241;p15"/>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42" name="Google Shape;242;p15"/>
          <p:cNvSpPr txBox="1"/>
          <p:nvPr/>
        </p:nvSpPr>
        <p:spPr>
          <a:xfrm>
            <a:off x="203599" y="128870"/>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Finalidade e Utilização</a:t>
            </a:r>
            <a:endParaRPr b="0" i="0" sz="3600" u="none" cap="none" strike="noStrike">
              <a:solidFill>
                <a:srgbClr val="045967"/>
              </a:solidFill>
              <a:latin typeface="Calibri"/>
              <a:ea typeface="Calibri"/>
              <a:cs typeface="Calibri"/>
              <a:sym typeface="Calibri"/>
            </a:endParaRPr>
          </a:p>
        </p:txBody>
      </p:sp>
      <p:sp>
        <p:nvSpPr>
          <p:cNvPr id="243" name="Google Shape;243;p15"/>
          <p:cNvSpPr txBox="1"/>
          <p:nvPr/>
        </p:nvSpPr>
        <p:spPr>
          <a:xfrm>
            <a:off x="203600" y="952500"/>
            <a:ext cx="4481700" cy="31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 escolha entre listas e tuplas depende da natureza dos dados com que você está trabalhando. Se os dados não requerem modificações após sua definição, usar tuplas pode não apenas prevenir erros acidentais de modificação, mas também otimizar a memória do programa. </a:t>
            </a:r>
            <a:endParaRPr b="1" i="0" sz="2400" u="none" cap="none" strike="noStrike">
              <a:solidFill>
                <a:schemeClr val="dk1"/>
              </a:solidFill>
              <a:latin typeface="Calibri"/>
              <a:ea typeface="Calibri"/>
              <a:cs typeface="Calibri"/>
              <a:sym typeface="Calibri"/>
            </a:endParaRPr>
          </a:p>
        </p:txBody>
      </p:sp>
      <p:pic>
        <p:nvPicPr>
          <p:cNvPr id="244" name="Google Shape;244;p15"/>
          <p:cNvPicPr preferRelativeResize="0"/>
          <p:nvPr/>
        </p:nvPicPr>
        <p:blipFill>
          <a:blip r:embed="rId6">
            <a:alphaModFix/>
          </a:blip>
          <a:stretch>
            <a:fillRect/>
          </a:stretch>
        </p:blipFill>
        <p:spPr>
          <a:xfrm>
            <a:off x="4688625" y="901600"/>
            <a:ext cx="4243200" cy="4159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48" name="Shape 248"/>
        <p:cNvGrpSpPr/>
        <p:nvPr/>
      </p:nvGrpSpPr>
      <p:grpSpPr>
        <a:xfrm>
          <a:off x="0" y="0"/>
          <a:ext cx="0" cy="0"/>
          <a:chOff x="0" y="0"/>
          <a:chExt cx="0" cy="0"/>
        </a:xfrm>
      </p:grpSpPr>
      <p:sp>
        <p:nvSpPr>
          <p:cNvPr id="249" name="Google Shape;249;p16"/>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50" name="Google Shape;250;p16"/>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51" name="Google Shape;251;p16"/>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52" name="Google Shape;252;p16"/>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53" name="Google Shape;253;p16"/>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54" name="Google Shape;254;p16"/>
          <p:cNvSpPr txBox="1"/>
          <p:nvPr/>
        </p:nvSpPr>
        <p:spPr>
          <a:xfrm>
            <a:off x="141724" y="121470"/>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Finalidade e Utilização</a:t>
            </a:r>
            <a:endParaRPr b="0" i="0" sz="3600" u="none" cap="none" strike="noStrike">
              <a:solidFill>
                <a:srgbClr val="045967"/>
              </a:solidFill>
              <a:latin typeface="Calibri"/>
              <a:ea typeface="Calibri"/>
              <a:cs typeface="Calibri"/>
              <a:sym typeface="Calibri"/>
            </a:endParaRPr>
          </a:p>
        </p:txBody>
      </p:sp>
      <p:sp>
        <p:nvSpPr>
          <p:cNvPr id="255" name="Google Shape;255;p16"/>
          <p:cNvSpPr txBox="1"/>
          <p:nvPr/>
        </p:nvSpPr>
        <p:spPr>
          <a:xfrm>
            <a:off x="4307154" y="987225"/>
            <a:ext cx="3893400" cy="31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3000" u="none" cap="none" strike="noStrike">
                <a:solidFill>
                  <a:schemeClr val="dk1"/>
                </a:solidFill>
                <a:latin typeface="Calibri"/>
                <a:ea typeface="Calibri"/>
                <a:cs typeface="Calibri"/>
                <a:sym typeface="Calibri"/>
              </a:rPr>
              <a:t>Por outro lado, para dados que são dinâmicos, onde itens serão adicionados, removidos ou alterados, listas são mais apropriadas.</a:t>
            </a:r>
            <a:endParaRPr b="1" i="0" sz="3000" u="none" cap="none" strike="noStrike">
              <a:solidFill>
                <a:schemeClr val="dk1"/>
              </a:solidFill>
              <a:latin typeface="Calibri"/>
              <a:ea typeface="Calibri"/>
              <a:cs typeface="Calibri"/>
              <a:sym typeface="Calibri"/>
            </a:endParaRPr>
          </a:p>
        </p:txBody>
      </p:sp>
      <p:pic>
        <p:nvPicPr>
          <p:cNvPr id="256" name="Google Shape;256;p16"/>
          <p:cNvPicPr preferRelativeResize="0"/>
          <p:nvPr/>
        </p:nvPicPr>
        <p:blipFill>
          <a:blip r:embed="rId6">
            <a:alphaModFix/>
          </a:blip>
          <a:stretch>
            <a:fillRect/>
          </a:stretch>
        </p:blipFill>
        <p:spPr>
          <a:xfrm>
            <a:off x="1135246" y="1123538"/>
            <a:ext cx="3171900" cy="329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60" name="Shape 260"/>
        <p:cNvGrpSpPr/>
        <p:nvPr/>
      </p:nvGrpSpPr>
      <p:grpSpPr>
        <a:xfrm>
          <a:off x="0" y="0"/>
          <a:ext cx="0" cy="0"/>
          <a:chOff x="0" y="0"/>
          <a:chExt cx="0" cy="0"/>
        </a:xfrm>
      </p:grpSpPr>
      <p:sp>
        <p:nvSpPr>
          <p:cNvPr id="261" name="Google Shape;261;p1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62" name="Google Shape;262;p1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63" name="Google Shape;263;p1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64" name="Google Shape;264;p1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65" name="Google Shape;265;p1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66" name="Google Shape;266;p17"/>
          <p:cNvSpPr txBox="1"/>
          <p:nvPr/>
        </p:nvSpPr>
        <p:spPr>
          <a:xfrm>
            <a:off x="141724" y="121445"/>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Finalidade e Utilização</a:t>
            </a:r>
            <a:endParaRPr b="0" i="0" sz="3600" u="none" cap="none" strike="noStrike">
              <a:solidFill>
                <a:srgbClr val="045967"/>
              </a:solidFill>
              <a:latin typeface="Calibri"/>
              <a:ea typeface="Calibri"/>
              <a:cs typeface="Calibri"/>
              <a:sym typeface="Calibri"/>
            </a:endParaRPr>
          </a:p>
        </p:txBody>
      </p:sp>
      <p:sp>
        <p:nvSpPr>
          <p:cNvPr id="267" name="Google Shape;267;p17"/>
          <p:cNvSpPr txBox="1"/>
          <p:nvPr/>
        </p:nvSpPr>
        <p:spPr>
          <a:xfrm>
            <a:off x="442150" y="952500"/>
            <a:ext cx="3982500" cy="3169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pt-BR" sz="2600" u="none" cap="none" strike="noStrike">
                <a:solidFill>
                  <a:schemeClr val="dk1"/>
                </a:solidFill>
                <a:latin typeface="Calibri"/>
                <a:ea typeface="Calibri"/>
                <a:cs typeface="Calibri"/>
                <a:sym typeface="Calibri"/>
              </a:rPr>
              <a:t>Em resumo, entender a diferença entre listas e tuplas e saber quando usar cada uma permite que desenvolvedores Python criem programas mais eficientes e seguros. </a:t>
            </a:r>
            <a:endParaRPr b="1" i="0" sz="2600" u="none" cap="none" strike="noStrike">
              <a:solidFill>
                <a:schemeClr val="dk1"/>
              </a:solidFill>
              <a:latin typeface="Calibri"/>
              <a:ea typeface="Calibri"/>
              <a:cs typeface="Calibri"/>
              <a:sym typeface="Calibri"/>
            </a:endParaRPr>
          </a:p>
        </p:txBody>
      </p:sp>
      <p:pic>
        <p:nvPicPr>
          <p:cNvPr id="268" name="Google Shape;268;p17"/>
          <p:cNvPicPr preferRelativeResize="0"/>
          <p:nvPr/>
        </p:nvPicPr>
        <p:blipFill>
          <a:blip r:embed="rId6">
            <a:alphaModFix/>
          </a:blip>
          <a:stretch>
            <a:fillRect/>
          </a:stretch>
        </p:blipFill>
        <p:spPr>
          <a:xfrm>
            <a:off x="4424650" y="952500"/>
            <a:ext cx="3781250" cy="3781250"/>
          </a:xfrm>
          <a:prstGeom prst="rect">
            <a:avLst/>
          </a:prstGeom>
          <a:noFill/>
          <a:ln>
            <a:noFill/>
          </a:ln>
        </p:spPr>
      </p:pic>
      <p:sp>
        <p:nvSpPr>
          <p:cNvPr id="269" name="Google Shape;269;p17"/>
          <p:cNvSpPr txBox="1"/>
          <p:nvPr/>
        </p:nvSpPr>
        <p:spPr>
          <a:xfrm>
            <a:off x="4737025" y="43489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500"/>
              <a:t>https://img.freepik.com/vetores-premium/a-chave-dourada-abre-o-cadeado-ilustracao-em-vetor-plana-isolada-no-fundo-branco_124715-1135.jpg</a:t>
            </a:r>
            <a:endParaRPr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73" name="Shape 273"/>
        <p:cNvGrpSpPr/>
        <p:nvPr/>
      </p:nvGrpSpPr>
      <p:grpSpPr>
        <a:xfrm>
          <a:off x="0" y="0"/>
          <a:ext cx="0" cy="0"/>
          <a:chOff x="0" y="0"/>
          <a:chExt cx="0" cy="0"/>
        </a:xfrm>
      </p:grpSpPr>
      <p:sp>
        <p:nvSpPr>
          <p:cNvPr id="274" name="Google Shape;274;p18"/>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75" name="Google Shape;275;p18"/>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76" name="Google Shape;276;p18"/>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77" name="Google Shape;277;p18"/>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78" name="Google Shape;278;p18"/>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79" name="Google Shape;279;p18"/>
          <p:cNvSpPr txBox="1"/>
          <p:nvPr/>
        </p:nvSpPr>
        <p:spPr>
          <a:xfrm>
            <a:off x="252375" y="442550"/>
            <a:ext cx="4250700" cy="31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t-BR" sz="3200" u="none" cap="none" strike="noStrike">
                <a:solidFill>
                  <a:schemeClr val="dk1"/>
                </a:solidFill>
                <a:latin typeface="Calibri"/>
                <a:ea typeface="Calibri"/>
                <a:cs typeface="Calibri"/>
                <a:sym typeface="Calibri"/>
              </a:rPr>
              <a:t>Este conhecimento é fundamental para qualquer um que deseje explorar a programação Python, desde a manipulação de dados até a configuração de sistemas complexos.</a:t>
            </a:r>
            <a:endParaRPr b="1" i="0" sz="3200" u="none" cap="none" strike="noStrike">
              <a:solidFill>
                <a:schemeClr val="dk1"/>
              </a:solidFill>
              <a:latin typeface="Calibri"/>
              <a:ea typeface="Calibri"/>
              <a:cs typeface="Calibri"/>
              <a:sym typeface="Calibri"/>
            </a:endParaRPr>
          </a:p>
        </p:txBody>
      </p:sp>
      <p:pic>
        <p:nvPicPr>
          <p:cNvPr id="280" name="Google Shape;280;p18"/>
          <p:cNvPicPr preferRelativeResize="0"/>
          <p:nvPr/>
        </p:nvPicPr>
        <p:blipFill>
          <a:blip r:embed="rId6">
            <a:alphaModFix/>
          </a:blip>
          <a:stretch>
            <a:fillRect/>
          </a:stretch>
        </p:blipFill>
        <p:spPr>
          <a:xfrm>
            <a:off x="4878875" y="90225"/>
            <a:ext cx="3322699" cy="496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84" name="Shape 284"/>
        <p:cNvGrpSpPr/>
        <p:nvPr/>
      </p:nvGrpSpPr>
      <p:grpSpPr>
        <a:xfrm>
          <a:off x="0" y="0"/>
          <a:ext cx="0" cy="0"/>
          <a:chOff x="0" y="0"/>
          <a:chExt cx="0" cy="0"/>
        </a:xfrm>
      </p:grpSpPr>
      <p:sp>
        <p:nvSpPr>
          <p:cNvPr id="285" name="Google Shape;285;p19"/>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86" name="Google Shape;286;p19"/>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287" name="Google Shape;287;p19"/>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288" name="Google Shape;288;p19"/>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289" name="Google Shape;289;p19"/>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290" name="Google Shape;290;p19"/>
          <p:cNvSpPr txBox="1"/>
          <p:nvPr/>
        </p:nvSpPr>
        <p:spPr>
          <a:xfrm>
            <a:off x="215650" y="189500"/>
            <a:ext cx="780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Atividade para a fixação do conteúdo estudado </a:t>
            </a:r>
            <a:endParaRPr b="0" i="0" sz="3000" u="none" cap="none" strike="noStrike">
              <a:solidFill>
                <a:srgbClr val="045967"/>
              </a:solidFill>
              <a:latin typeface="Calibri"/>
              <a:ea typeface="Calibri"/>
              <a:cs typeface="Calibri"/>
              <a:sym typeface="Calibri"/>
            </a:endParaRPr>
          </a:p>
        </p:txBody>
      </p:sp>
      <p:sp>
        <p:nvSpPr>
          <p:cNvPr id="291" name="Google Shape;291;p19"/>
          <p:cNvSpPr txBox="1"/>
          <p:nvPr/>
        </p:nvSpPr>
        <p:spPr>
          <a:xfrm>
            <a:off x="259975" y="714325"/>
            <a:ext cx="8571300" cy="2699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Qual das seguintes afirmações melhor descreve a diferença entre listas e tuplas em Python?</a:t>
            </a:r>
            <a:endParaRPr b="1"/>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a:t>
            </a:r>
            <a:r>
              <a:rPr b="0" i="0" lang="pt-BR" sz="2400" u="none" cap="none" strike="noStrike">
                <a:solidFill>
                  <a:schemeClr val="dk1"/>
                </a:solidFill>
                <a:latin typeface="Calibri"/>
                <a:ea typeface="Calibri"/>
                <a:cs typeface="Calibri"/>
                <a:sym typeface="Calibri"/>
              </a:rPr>
              <a:t>) Ambas são imutáveis, mas tuplas podem armazenar mais tipos de dados.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(B</a:t>
            </a:r>
            <a:r>
              <a:rPr b="0" i="0" lang="pt-BR" sz="2400" u="none" cap="none" strike="noStrike">
                <a:solidFill>
                  <a:schemeClr val="dk1"/>
                </a:solidFill>
                <a:latin typeface="Calibri"/>
                <a:ea typeface="Calibri"/>
                <a:cs typeface="Calibri"/>
                <a:sym typeface="Calibri"/>
              </a:rPr>
              <a:t>) Listas são imutáveis, enquanto tuplas são mutáveis.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(C</a:t>
            </a:r>
            <a:r>
              <a:rPr b="0" i="0" lang="pt-BR" sz="2400" u="none" cap="none" strike="noStrike">
                <a:solidFill>
                  <a:schemeClr val="dk1"/>
                </a:solidFill>
                <a:latin typeface="Calibri"/>
                <a:ea typeface="Calibri"/>
                <a:cs typeface="Calibri"/>
                <a:sym typeface="Calibri"/>
              </a:rPr>
              <a:t>) Tuplas são usadas exclusivamente para dados numéricos, enquanto listas são para strings.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(D</a:t>
            </a:r>
            <a:r>
              <a:rPr b="0" i="0" lang="pt-BR" sz="2400" u="none" cap="none" strike="noStrike">
                <a:solidFill>
                  <a:schemeClr val="dk1"/>
                </a:solidFill>
                <a:latin typeface="Calibri"/>
                <a:ea typeface="Calibri"/>
                <a:cs typeface="Calibri"/>
                <a:sym typeface="Calibri"/>
              </a:rPr>
              <a:t>) Listas são mutáveis e tuplas são imutáveis.</a:t>
            </a:r>
            <a:endParaRPr b="1" i="0" sz="2400" u="none" cap="none" strike="noStrike">
              <a:solidFill>
                <a:schemeClr val="dk1"/>
              </a:solidFill>
              <a:latin typeface="Calibri"/>
              <a:ea typeface="Calibri"/>
              <a:cs typeface="Calibri"/>
              <a:sym typeface="Calibri"/>
            </a:endParaRPr>
          </a:p>
        </p:txBody>
      </p:sp>
      <p:pic>
        <p:nvPicPr>
          <p:cNvPr id="292" name="Google Shape;292;p19"/>
          <p:cNvPicPr preferRelativeResize="0"/>
          <p:nvPr/>
        </p:nvPicPr>
        <p:blipFill rotWithShape="1">
          <a:blip r:embed="rId6">
            <a:alphaModFix/>
          </a:blip>
          <a:srcRect b="0" l="0" r="0" t="0"/>
          <a:stretch/>
        </p:blipFill>
        <p:spPr>
          <a:xfrm>
            <a:off x="1032303" y="3851132"/>
            <a:ext cx="957275" cy="852375"/>
          </a:xfrm>
          <a:prstGeom prst="rect">
            <a:avLst/>
          </a:prstGeom>
          <a:noFill/>
          <a:ln>
            <a:noFill/>
          </a:ln>
        </p:spPr>
      </p:pic>
      <p:sp>
        <p:nvSpPr>
          <p:cNvPr id="293" name="Google Shape;293;p19"/>
          <p:cNvSpPr txBox="1"/>
          <p:nvPr/>
        </p:nvSpPr>
        <p:spPr>
          <a:xfrm>
            <a:off x="1933428" y="4195607"/>
            <a:ext cx="7394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pt-BR" sz="2100" u="none" cap="none" strike="noStrike">
                <a:solidFill>
                  <a:srgbClr val="004AAD"/>
                </a:solidFill>
                <a:latin typeface="Arial"/>
                <a:ea typeface="Arial"/>
                <a:cs typeface="Arial"/>
                <a:sym typeface="Arial"/>
              </a:rPr>
              <a:t>Escolhendo alguém para responder essa questão!</a:t>
            </a:r>
            <a:endParaRPr b="1" i="0" sz="2100" u="none" cap="none" strike="noStrike">
              <a:solidFill>
                <a:srgbClr val="004AAD"/>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2"/>
          <p:cNvPicPr preferRelativeResize="0"/>
          <p:nvPr/>
        </p:nvPicPr>
        <p:blipFill rotWithShape="1">
          <a:blip r:embed="rId3">
            <a:alphaModFix/>
          </a:blip>
          <a:srcRect b="0" l="0" r="0" t="0"/>
          <a:stretch/>
        </p:blipFill>
        <p:spPr>
          <a:xfrm>
            <a:off x="78400" y="4521851"/>
            <a:ext cx="1653000" cy="5268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297" name="Shape 297"/>
        <p:cNvGrpSpPr/>
        <p:nvPr/>
      </p:nvGrpSpPr>
      <p:grpSpPr>
        <a:xfrm>
          <a:off x="0" y="0"/>
          <a:ext cx="0" cy="0"/>
          <a:chOff x="0" y="0"/>
          <a:chExt cx="0" cy="0"/>
        </a:xfrm>
      </p:grpSpPr>
      <p:sp>
        <p:nvSpPr>
          <p:cNvPr id="298" name="Google Shape;298;p20"/>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299" name="Google Shape;299;p20"/>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00" name="Google Shape;300;p20"/>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01" name="Google Shape;301;p20"/>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02" name="Google Shape;302;p20"/>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03" name="Google Shape;303;p20"/>
          <p:cNvSpPr txBox="1"/>
          <p:nvPr/>
        </p:nvSpPr>
        <p:spPr>
          <a:xfrm>
            <a:off x="163900" y="151025"/>
            <a:ext cx="780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lang="pt-BR" sz="3000">
                <a:solidFill>
                  <a:srgbClr val="045967"/>
                </a:solidFill>
                <a:latin typeface="Calibri"/>
                <a:ea typeface="Calibri"/>
                <a:cs typeface="Calibri"/>
                <a:sym typeface="Calibri"/>
              </a:rPr>
              <a:t>Resposta correta</a:t>
            </a:r>
            <a:endParaRPr b="0" i="0" sz="3000" u="none" cap="none" strike="noStrike">
              <a:solidFill>
                <a:srgbClr val="045967"/>
              </a:solidFill>
              <a:latin typeface="Calibri"/>
              <a:ea typeface="Calibri"/>
              <a:cs typeface="Calibri"/>
              <a:sym typeface="Calibri"/>
            </a:endParaRPr>
          </a:p>
        </p:txBody>
      </p:sp>
      <p:sp>
        <p:nvSpPr>
          <p:cNvPr id="304" name="Google Shape;304;p20"/>
          <p:cNvSpPr txBox="1"/>
          <p:nvPr/>
        </p:nvSpPr>
        <p:spPr>
          <a:xfrm>
            <a:off x="204025" y="746700"/>
            <a:ext cx="8627100" cy="312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Qual das seguintes afirmações melhor descreve a diferença entre listas e tuplas em Python?</a:t>
            </a:r>
            <a:endParaRPr b="1"/>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(A</a:t>
            </a:r>
            <a:r>
              <a:rPr b="0" i="0" lang="pt-BR" sz="2400" u="none" cap="none" strike="noStrike">
                <a:solidFill>
                  <a:schemeClr val="dk1"/>
                </a:solidFill>
                <a:latin typeface="Calibri"/>
                <a:ea typeface="Calibri"/>
                <a:cs typeface="Calibri"/>
                <a:sym typeface="Calibri"/>
              </a:rPr>
              <a:t>) Ambas são imutáveis, mas tuplas podem armazenar mais tipos de dados.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(B</a:t>
            </a:r>
            <a:r>
              <a:rPr b="0" i="0" lang="pt-BR" sz="2400" u="none" cap="none" strike="noStrike">
                <a:solidFill>
                  <a:schemeClr val="dk1"/>
                </a:solidFill>
                <a:latin typeface="Calibri"/>
                <a:ea typeface="Calibri"/>
                <a:cs typeface="Calibri"/>
                <a:sym typeface="Calibri"/>
              </a:rPr>
              <a:t>) Listas são imutáveis, enquanto tuplas são mutáveis.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chemeClr val="dk1"/>
                </a:solidFill>
                <a:latin typeface="Calibri"/>
                <a:ea typeface="Calibri"/>
                <a:cs typeface="Calibri"/>
                <a:sym typeface="Calibri"/>
              </a:rPr>
              <a:t>(C</a:t>
            </a:r>
            <a:r>
              <a:rPr b="0" i="0" lang="pt-BR" sz="2400" u="none" cap="none" strike="noStrike">
                <a:solidFill>
                  <a:schemeClr val="dk1"/>
                </a:solidFill>
                <a:latin typeface="Calibri"/>
                <a:ea typeface="Calibri"/>
                <a:cs typeface="Calibri"/>
                <a:sym typeface="Calibri"/>
              </a:rPr>
              <a:t>) Tuplas são usadas exclusivamente para dados numéricos, enquanto listas são para strings.</a:t>
            </a:r>
            <a:endParaRPr/>
          </a:p>
          <a:p>
            <a:pPr indent="0" lvl="0" marL="0" marR="0" rtl="0" algn="just">
              <a:lnSpc>
                <a:spcPct val="100000"/>
              </a:lnSpc>
              <a:spcBef>
                <a:spcPts val="0"/>
              </a:spcBef>
              <a:spcAft>
                <a:spcPts val="0"/>
              </a:spcAft>
              <a:buClr>
                <a:srgbClr val="000000"/>
              </a:buClr>
              <a:buSzPts val="2400"/>
              <a:buFont typeface="Arial"/>
              <a:buNone/>
            </a:pPr>
            <a:r>
              <a:rPr lang="pt-BR" sz="2400">
                <a:solidFill>
                  <a:srgbClr val="FF0000"/>
                </a:solidFill>
                <a:latin typeface="Calibri"/>
                <a:ea typeface="Calibri"/>
                <a:cs typeface="Calibri"/>
                <a:sym typeface="Calibri"/>
              </a:rPr>
              <a:t>(D</a:t>
            </a:r>
            <a:r>
              <a:rPr b="0" i="0" lang="pt-BR" sz="2400" u="none" cap="none" strike="noStrike">
                <a:solidFill>
                  <a:srgbClr val="FF0000"/>
                </a:solidFill>
                <a:latin typeface="Calibri"/>
                <a:ea typeface="Calibri"/>
                <a:cs typeface="Calibri"/>
                <a:sym typeface="Calibri"/>
              </a:rPr>
              <a:t>) Listas são mutáveis e tuplas são imutáveis.</a:t>
            </a:r>
            <a:endParaRPr b="0" i="0" sz="2400" u="none" cap="none" strike="noStrike">
              <a:solidFill>
                <a:srgbClr val="FF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900">
              <a:solidFill>
                <a:srgbClr val="FF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pt-BR" sz="2400" u="none" cap="none" strike="noStrike">
                <a:solidFill>
                  <a:srgbClr val="FF0000"/>
                </a:solidFill>
                <a:latin typeface="Calibri"/>
                <a:ea typeface="Calibri"/>
                <a:cs typeface="Calibri"/>
                <a:sym typeface="Calibri"/>
              </a:rPr>
              <a:t>Resposta Correta: </a:t>
            </a:r>
            <a:r>
              <a:rPr lang="pt-BR" sz="2400">
                <a:solidFill>
                  <a:srgbClr val="FF0000"/>
                </a:solidFill>
                <a:latin typeface="Calibri"/>
                <a:ea typeface="Calibri"/>
                <a:cs typeface="Calibri"/>
                <a:sym typeface="Calibri"/>
              </a:rPr>
              <a:t>(D</a:t>
            </a:r>
            <a:r>
              <a:rPr b="0" i="0" lang="pt-BR" sz="2400" u="none" cap="none" strike="noStrike">
                <a:solidFill>
                  <a:srgbClr val="FF0000"/>
                </a:solidFill>
                <a:latin typeface="Calibri"/>
                <a:ea typeface="Calibri"/>
                <a:cs typeface="Calibri"/>
                <a:sym typeface="Calibri"/>
              </a:rPr>
              <a:t>) Listas são mutáveis e tuplas são imutáveis.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08" name="Shape 308"/>
        <p:cNvGrpSpPr/>
        <p:nvPr/>
      </p:nvGrpSpPr>
      <p:grpSpPr>
        <a:xfrm>
          <a:off x="0" y="0"/>
          <a:ext cx="0" cy="0"/>
          <a:chOff x="0" y="0"/>
          <a:chExt cx="0" cy="0"/>
        </a:xfrm>
      </p:grpSpPr>
      <p:sp>
        <p:nvSpPr>
          <p:cNvPr id="309" name="Google Shape;309;p21"/>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10" name="Google Shape;310;p21"/>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11" name="Google Shape;311;p21"/>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12" name="Google Shape;312;p21"/>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13" name="Google Shape;313;p21"/>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14" name="Google Shape;314;p21"/>
          <p:cNvSpPr txBox="1"/>
          <p:nvPr/>
        </p:nvSpPr>
        <p:spPr>
          <a:xfrm>
            <a:off x="156525" y="136245"/>
            <a:ext cx="6094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4400" u="none" cap="none" strike="noStrike">
                <a:solidFill>
                  <a:srgbClr val="045967"/>
                </a:solidFill>
                <a:latin typeface="Calibri"/>
                <a:ea typeface="Calibri"/>
                <a:cs typeface="Calibri"/>
                <a:sym typeface="Calibri"/>
              </a:rPr>
              <a:t>Conclusão</a:t>
            </a:r>
            <a:endParaRPr b="0" i="0" sz="4400" u="none" cap="none" strike="noStrike">
              <a:solidFill>
                <a:srgbClr val="045967"/>
              </a:solidFill>
              <a:latin typeface="Calibri"/>
              <a:ea typeface="Calibri"/>
              <a:cs typeface="Calibri"/>
              <a:sym typeface="Calibri"/>
            </a:endParaRPr>
          </a:p>
        </p:txBody>
      </p:sp>
      <p:sp>
        <p:nvSpPr>
          <p:cNvPr id="315" name="Google Shape;315;p21"/>
          <p:cNvSpPr txBox="1"/>
          <p:nvPr/>
        </p:nvSpPr>
        <p:spPr>
          <a:xfrm>
            <a:off x="3659425" y="941925"/>
            <a:ext cx="4311900" cy="2699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600"/>
              <a:buFont typeface="Arial"/>
              <a:buNone/>
            </a:pPr>
            <a:r>
              <a:rPr b="0" i="0" lang="pt-BR" sz="2600" u="none" cap="none" strike="noStrike">
                <a:solidFill>
                  <a:schemeClr val="dk1"/>
                </a:solidFill>
                <a:latin typeface="Calibri"/>
                <a:ea typeface="Calibri"/>
                <a:cs typeface="Calibri"/>
                <a:sym typeface="Calibri"/>
              </a:rPr>
              <a:t>As tuplas, sendo imutáveis, são ideais para dados constantes, enquanto listas mutáveis se adaptam a dados dinâmicos. Combiná-las permite flexibilidade e segurança no manuseio de dados em Python.</a:t>
            </a:r>
            <a:endParaRPr b="1" i="0" sz="2600" u="none" cap="none" strike="noStrike">
              <a:solidFill>
                <a:schemeClr val="dk1"/>
              </a:solidFill>
              <a:latin typeface="Calibri"/>
              <a:ea typeface="Calibri"/>
              <a:cs typeface="Calibri"/>
              <a:sym typeface="Calibri"/>
            </a:endParaRPr>
          </a:p>
        </p:txBody>
      </p:sp>
      <p:pic>
        <p:nvPicPr>
          <p:cNvPr id="316" name="Google Shape;316;p21"/>
          <p:cNvPicPr preferRelativeResize="0"/>
          <p:nvPr/>
        </p:nvPicPr>
        <p:blipFill>
          <a:blip r:embed="rId6">
            <a:alphaModFix/>
          </a:blip>
          <a:stretch>
            <a:fillRect/>
          </a:stretch>
        </p:blipFill>
        <p:spPr>
          <a:xfrm>
            <a:off x="598606" y="1019856"/>
            <a:ext cx="3214675" cy="3214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20" name="Shape 320"/>
        <p:cNvGrpSpPr/>
        <p:nvPr/>
      </p:nvGrpSpPr>
      <p:grpSpPr>
        <a:xfrm>
          <a:off x="0" y="0"/>
          <a:ext cx="0" cy="0"/>
          <a:chOff x="0" y="0"/>
          <a:chExt cx="0" cy="0"/>
        </a:xfrm>
      </p:grpSpPr>
      <p:sp>
        <p:nvSpPr>
          <p:cNvPr id="321" name="Google Shape;321;p22"/>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22" name="Google Shape;322;p22"/>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23" name="Google Shape;323;p22"/>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24" name="Google Shape;324;p22"/>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25" name="Google Shape;325;p22"/>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26" name="Google Shape;326;p22"/>
          <p:cNvSpPr txBox="1"/>
          <p:nvPr/>
        </p:nvSpPr>
        <p:spPr>
          <a:xfrm>
            <a:off x="259975" y="134775"/>
            <a:ext cx="7405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Atividade Prática na Plataforma Alura</a:t>
            </a:r>
            <a:endParaRPr b="0" i="0" sz="3000" u="none" cap="none" strike="noStrike">
              <a:solidFill>
                <a:srgbClr val="045967"/>
              </a:solidFill>
              <a:latin typeface="Calibri"/>
              <a:ea typeface="Calibri"/>
              <a:cs typeface="Calibri"/>
              <a:sym typeface="Calibri"/>
            </a:endParaRPr>
          </a:p>
        </p:txBody>
      </p:sp>
      <p:sp>
        <p:nvSpPr>
          <p:cNvPr id="327" name="Google Shape;327;p22"/>
          <p:cNvSpPr txBox="1"/>
          <p:nvPr/>
        </p:nvSpPr>
        <p:spPr>
          <a:xfrm>
            <a:off x="263696" y="578562"/>
            <a:ext cx="8375479" cy="492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pt-BR" sz="2600" u="none" cap="none" strike="noStrike">
                <a:solidFill>
                  <a:schemeClr val="dk1"/>
                </a:solidFill>
                <a:latin typeface="Calibri"/>
                <a:ea typeface="Calibri"/>
                <a:cs typeface="Calibri"/>
                <a:sym typeface="Calibri"/>
              </a:rPr>
              <a:t>Na plataforma Alura vamos acessar o seguinte curso:</a:t>
            </a:r>
            <a:endParaRPr b="0" i="0" sz="2600" u="none" cap="none" strike="noStrike">
              <a:solidFill>
                <a:schemeClr val="dk1"/>
              </a:solidFill>
              <a:latin typeface="Calibri"/>
              <a:ea typeface="Calibri"/>
              <a:cs typeface="Calibri"/>
              <a:sym typeface="Calibri"/>
            </a:endParaRPr>
          </a:p>
        </p:txBody>
      </p:sp>
      <p:sp>
        <p:nvSpPr>
          <p:cNvPr id="328" name="Google Shape;328;p22"/>
          <p:cNvSpPr txBox="1"/>
          <p:nvPr/>
        </p:nvSpPr>
        <p:spPr>
          <a:xfrm>
            <a:off x="356937" y="3554810"/>
            <a:ext cx="8282238" cy="76940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200"/>
              <a:buFont typeface="Arial"/>
              <a:buNone/>
            </a:pPr>
            <a:r>
              <a:rPr b="1" i="0" lang="pt-BR" sz="2200" u="none" cap="none" strike="noStrike">
                <a:solidFill>
                  <a:schemeClr val="dk1"/>
                </a:solidFill>
                <a:latin typeface="Calibri"/>
                <a:ea typeface="Calibri"/>
                <a:cs typeface="Calibri"/>
                <a:sym typeface="Calibri"/>
              </a:rPr>
              <a:t>A recomendação é que você continue esse curso extraclasse, pois ele traz um conteúdo essencial para compreender sobre o referido tema.</a:t>
            </a:r>
            <a:endParaRPr b="0" i="0" sz="2200" u="none" cap="none" strike="noStrike">
              <a:solidFill>
                <a:schemeClr val="dk1"/>
              </a:solidFill>
              <a:latin typeface="Calibri"/>
              <a:ea typeface="Calibri"/>
              <a:cs typeface="Calibri"/>
              <a:sym typeface="Calibri"/>
            </a:endParaRPr>
          </a:p>
        </p:txBody>
      </p:sp>
      <p:pic>
        <p:nvPicPr>
          <p:cNvPr id="329" name="Google Shape;329;p22"/>
          <p:cNvPicPr preferRelativeResize="0"/>
          <p:nvPr/>
        </p:nvPicPr>
        <p:blipFill rotWithShape="1">
          <a:blip r:embed="rId6">
            <a:alphaModFix/>
          </a:blip>
          <a:srcRect b="0" l="0" r="0" t="0"/>
          <a:stretch/>
        </p:blipFill>
        <p:spPr>
          <a:xfrm>
            <a:off x="398667" y="1130744"/>
            <a:ext cx="4213066" cy="1865684"/>
          </a:xfrm>
          <a:prstGeom prst="rect">
            <a:avLst/>
          </a:prstGeom>
          <a:noFill/>
          <a:ln>
            <a:noFill/>
          </a:ln>
        </p:spPr>
      </p:pic>
      <p:pic>
        <p:nvPicPr>
          <p:cNvPr id="330" name="Google Shape;330;p22"/>
          <p:cNvPicPr preferRelativeResize="0"/>
          <p:nvPr/>
        </p:nvPicPr>
        <p:blipFill rotWithShape="1">
          <a:blip r:embed="rId7">
            <a:alphaModFix/>
          </a:blip>
          <a:srcRect b="0" l="0" r="0" t="0"/>
          <a:stretch/>
        </p:blipFill>
        <p:spPr>
          <a:xfrm>
            <a:off x="5671870" y="1030587"/>
            <a:ext cx="2053711" cy="2065685"/>
          </a:xfrm>
          <a:prstGeom prst="rect">
            <a:avLst/>
          </a:prstGeom>
          <a:noFill/>
          <a:ln>
            <a:noFill/>
          </a:ln>
        </p:spPr>
      </p:pic>
      <p:sp>
        <p:nvSpPr>
          <p:cNvPr id="331" name="Google Shape;331;p22"/>
          <p:cNvSpPr txBox="1"/>
          <p:nvPr/>
        </p:nvSpPr>
        <p:spPr>
          <a:xfrm>
            <a:off x="356937" y="3187294"/>
            <a:ext cx="7761827"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Link para o curso: </a:t>
            </a:r>
            <a:r>
              <a:rPr b="0" i="0" lang="pt-BR" sz="14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https://cursos.alura.com.br/course/python-3-avancando-na-linguagem</a:t>
            </a:r>
            <a:r>
              <a:rPr b="0" i="0" lang="pt-BR"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35" name="Shape 335"/>
        <p:cNvGrpSpPr/>
        <p:nvPr/>
      </p:nvGrpSpPr>
      <p:grpSpPr>
        <a:xfrm>
          <a:off x="0" y="0"/>
          <a:ext cx="0" cy="0"/>
          <a:chOff x="0" y="0"/>
          <a:chExt cx="0" cy="0"/>
        </a:xfrm>
      </p:grpSpPr>
      <p:sp>
        <p:nvSpPr>
          <p:cNvPr id="336" name="Google Shape;336;p2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37" name="Google Shape;337;p2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38" name="Google Shape;338;p23"/>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39" name="Google Shape;339;p2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40" name="Google Shape;340;p23"/>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41" name="Google Shape;341;p23"/>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O que são tuplas?</a:t>
            </a:r>
            <a:endParaRPr/>
          </a:p>
        </p:txBody>
      </p:sp>
      <p:sp>
        <p:nvSpPr>
          <p:cNvPr id="342" name="Google Shape;342;p23"/>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9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343" name="Google Shape;343;p23"/>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344" name="Google Shape;344;p23"/>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345" name="Google Shape;345;p23"/>
          <p:cNvSpPr txBox="1"/>
          <p:nvPr/>
        </p:nvSpPr>
        <p:spPr>
          <a:xfrm>
            <a:off x="885824" y="4417600"/>
            <a:ext cx="7559351" cy="2923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300" u="none" cap="none" strike="noStrike">
                <a:solidFill>
                  <a:srgbClr val="000000"/>
                </a:solidFill>
                <a:latin typeface="Arial"/>
                <a:ea typeface="Arial"/>
                <a:cs typeface="Arial"/>
                <a:sym typeface="Arial"/>
              </a:rPr>
              <a:t>Link para tarefa: </a:t>
            </a:r>
            <a:r>
              <a:rPr b="0" i="0" lang="pt-BR" sz="13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https://cursos.alura.com.br/course/python-3-avancando-na-linguagem/task/25150</a:t>
            </a:r>
            <a:r>
              <a:rPr b="0" i="0" lang="pt-BR" sz="1300" u="none" cap="none" strike="noStrike">
                <a:solidFill>
                  <a:srgbClr val="000000"/>
                </a:solidFill>
                <a:latin typeface="Arial"/>
                <a:ea typeface="Arial"/>
                <a:cs typeface="Arial"/>
                <a:sym typeface="Arial"/>
              </a:rPr>
              <a:t> </a:t>
            </a:r>
            <a:endParaRPr/>
          </a:p>
        </p:txBody>
      </p:sp>
      <p:sp>
        <p:nvSpPr>
          <p:cNvPr id="346" name="Google Shape;346;p23"/>
          <p:cNvSpPr txBox="1"/>
          <p:nvPr/>
        </p:nvSpPr>
        <p:spPr>
          <a:xfrm>
            <a:off x="2371835" y="1263918"/>
            <a:ext cx="5113876"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Tuplas são estruturas de dados imutáveis em Python, utilizadas para armazenar coleções ordenadas de itens. Uma vez criada, uma tupla não permite alterações em seus elementos, tornando-a ideal para armazenar dados constantes.</a:t>
            </a:r>
            <a:endParaRPr/>
          </a:p>
        </p:txBody>
      </p:sp>
      <p:sp>
        <p:nvSpPr>
          <p:cNvPr id="347" name="Google Shape;347;p23"/>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348" name="Google Shape;348;p23"/>
          <p:cNvPicPr preferRelativeResize="0"/>
          <p:nvPr/>
        </p:nvPicPr>
        <p:blipFill rotWithShape="1">
          <a:blip r:embed="rId9">
            <a:alphaModFix/>
          </a:blip>
          <a:srcRect b="0" l="0" r="0" t="0"/>
          <a:stretch/>
        </p:blipFill>
        <p:spPr>
          <a:xfrm>
            <a:off x="7763512" y="795922"/>
            <a:ext cx="1075883" cy="1051431"/>
          </a:xfrm>
          <a:prstGeom prst="rect">
            <a:avLst/>
          </a:prstGeom>
          <a:noFill/>
          <a:ln>
            <a:noFill/>
          </a:ln>
        </p:spPr>
      </p:pic>
      <p:pic>
        <p:nvPicPr>
          <p:cNvPr id="349" name="Google Shape;349;p23"/>
          <p:cNvPicPr preferRelativeResize="0"/>
          <p:nvPr/>
        </p:nvPicPr>
        <p:blipFill rotWithShape="1">
          <a:blip r:embed="rId10">
            <a:alphaModFix/>
          </a:blip>
          <a:srcRect b="0" l="0" r="0" t="0"/>
          <a:stretch/>
        </p:blipFill>
        <p:spPr>
          <a:xfrm>
            <a:off x="270981" y="1101693"/>
            <a:ext cx="2058276" cy="3013903"/>
          </a:xfrm>
          <a:prstGeom prst="rect">
            <a:avLst/>
          </a:prstGeom>
          <a:noFill/>
          <a:ln>
            <a:noFill/>
          </a:ln>
        </p:spPr>
      </p:pic>
      <p:sp>
        <p:nvSpPr>
          <p:cNvPr id="350" name="Google Shape;350;p23"/>
          <p:cNvSpPr/>
          <p:nvPr/>
        </p:nvSpPr>
        <p:spPr>
          <a:xfrm>
            <a:off x="294369" y="1403492"/>
            <a:ext cx="2001860" cy="2245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1" name="Google Shape;351;p23"/>
          <p:cNvSpPr/>
          <p:nvPr/>
        </p:nvSpPr>
        <p:spPr>
          <a:xfrm>
            <a:off x="294369" y="2209505"/>
            <a:ext cx="2001860" cy="2245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55" name="Shape 355"/>
        <p:cNvGrpSpPr/>
        <p:nvPr/>
      </p:nvGrpSpPr>
      <p:grpSpPr>
        <a:xfrm>
          <a:off x="0" y="0"/>
          <a:ext cx="0" cy="0"/>
          <a:chOff x="0" y="0"/>
          <a:chExt cx="0" cy="0"/>
        </a:xfrm>
      </p:grpSpPr>
      <p:sp>
        <p:nvSpPr>
          <p:cNvPr id="356" name="Google Shape;356;p2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57" name="Google Shape;357;p2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58" name="Google Shape;358;p2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59" name="Google Shape;359;p2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60" name="Google Shape;360;p2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61" name="Google Shape;361;p24"/>
          <p:cNvSpPr txBox="1"/>
          <p:nvPr/>
        </p:nvSpPr>
        <p:spPr>
          <a:xfrm>
            <a:off x="269756" y="155954"/>
            <a:ext cx="7855069"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O que são tuplas?</a:t>
            </a:r>
            <a:endParaRPr/>
          </a:p>
        </p:txBody>
      </p:sp>
      <p:sp>
        <p:nvSpPr>
          <p:cNvPr id="362" name="Google Shape;362;p24"/>
          <p:cNvSpPr txBox="1"/>
          <p:nvPr/>
        </p:nvSpPr>
        <p:spPr>
          <a:xfrm>
            <a:off x="7571266" y="2941523"/>
            <a:ext cx="1483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7 minutos</a:t>
            </a:r>
            <a:endParaRPr b="0" i="0" sz="1400" u="none" cap="none" strike="noStrike">
              <a:solidFill>
                <a:srgbClr val="000000"/>
              </a:solidFill>
              <a:latin typeface="Arial"/>
              <a:ea typeface="Arial"/>
              <a:cs typeface="Arial"/>
              <a:sym typeface="Arial"/>
            </a:endParaRPr>
          </a:p>
        </p:txBody>
      </p:sp>
      <p:pic>
        <p:nvPicPr>
          <p:cNvPr descr="Viajando com crianças #Help! Bomde - O Bom de Viajar" id="363" name="Google Shape;363;p24"/>
          <p:cNvPicPr preferRelativeResize="0"/>
          <p:nvPr/>
        </p:nvPicPr>
        <p:blipFill rotWithShape="1">
          <a:blip r:embed="rId6">
            <a:alphaModFix/>
          </a:blip>
          <a:srcRect b="0" l="0" r="0" t="0"/>
          <a:stretch/>
        </p:blipFill>
        <p:spPr>
          <a:xfrm>
            <a:off x="7809488" y="1994102"/>
            <a:ext cx="1007332" cy="1007332"/>
          </a:xfrm>
          <a:prstGeom prst="rect">
            <a:avLst/>
          </a:prstGeom>
          <a:noFill/>
          <a:ln>
            <a:noFill/>
          </a:ln>
        </p:spPr>
      </p:pic>
      <p:pic>
        <p:nvPicPr>
          <p:cNvPr id="364" name="Google Shape;364;p24"/>
          <p:cNvPicPr preferRelativeResize="0"/>
          <p:nvPr/>
        </p:nvPicPr>
        <p:blipFill rotWithShape="1">
          <a:blip r:embed="rId7">
            <a:alphaModFix/>
          </a:blip>
          <a:srcRect b="0" l="0" r="0" t="0"/>
          <a:stretch/>
        </p:blipFill>
        <p:spPr>
          <a:xfrm>
            <a:off x="7833757" y="3146874"/>
            <a:ext cx="935398" cy="935402"/>
          </a:xfrm>
          <a:prstGeom prst="rect">
            <a:avLst/>
          </a:prstGeom>
          <a:noFill/>
          <a:ln>
            <a:noFill/>
          </a:ln>
        </p:spPr>
      </p:pic>
      <p:sp>
        <p:nvSpPr>
          <p:cNvPr id="365" name="Google Shape;365;p24"/>
          <p:cNvSpPr txBox="1"/>
          <p:nvPr/>
        </p:nvSpPr>
        <p:spPr>
          <a:xfrm>
            <a:off x="885824" y="4417600"/>
            <a:ext cx="7559351" cy="2923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pt-BR" sz="1300" u="none" cap="none" strike="noStrike">
                <a:solidFill>
                  <a:srgbClr val="000000"/>
                </a:solidFill>
                <a:latin typeface="Arial"/>
                <a:ea typeface="Arial"/>
                <a:cs typeface="Arial"/>
                <a:sym typeface="Arial"/>
              </a:rPr>
              <a:t>Link para tarefa: </a:t>
            </a:r>
            <a:r>
              <a:rPr b="0" i="0" lang="pt-BR" sz="1300" u="sng" cap="none" strike="noStrike">
                <a:solidFill>
                  <a:srgbClr val="000000"/>
                </a:solidFill>
                <a:latin typeface="Arial"/>
                <a:ea typeface="Arial"/>
                <a:cs typeface="Arial"/>
                <a:sym typeface="Arial"/>
                <a:hlinkClick r:id="rId8">
                  <a:extLst>
                    <a:ext uri="{A12FA001-AC4F-418D-AE19-62706E023703}">
                      <ahyp:hlinkClr val="tx"/>
                    </a:ext>
                  </a:extLst>
                </a:hlinkClick>
              </a:rPr>
              <a:t>https://cursos.alura.com.br/course/python-3-avancando-na-linguagem/task/25155</a:t>
            </a:r>
            <a:r>
              <a:rPr b="0" i="0" lang="pt-BR" sz="1300" u="none" cap="none" strike="noStrike">
                <a:solidFill>
                  <a:srgbClr val="000000"/>
                </a:solidFill>
                <a:latin typeface="Arial"/>
                <a:ea typeface="Arial"/>
                <a:cs typeface="Arial"/>
                <a:sym typeface="Arial"/>
              </a:rPr>
              <a:t> </a:t>
            </a:r>
            <a:endParaRPr/>
          </a:p>
        </p:txBody>
      </p:sp>
      <p:sp>
        <p:nvSpPr>
          <p:cNvPr id="366" name="Google Shape;366;p24"/>
          <p:cNvSpPr txBox="1"/>
          <p:nvPr/>
        </p:nvSpPr>
        <p:spPr>
          <a:xfrm>
            <a:off x="2371835" y="1263918"/>
            <a:ext cx="5113876" cy="193895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0" i="0" lang="pt-BR" sz="2000" u="none" cap="none" strike="noStrike">
                <a:solidFill>
                  <a:schemeClr val="dk1"/>
                </a:solidFill>
                <a:latin typeface="Calibri"/>
                <a:ea typeface="Calibri"/>
                <a:cs typeface="Calibri"/>
                <a:sym typeface="Calibri"/>
              </a:rPr>
              <a:t>Combinar listas e tuplas em Python permite criar estruturas de dados complexas, utilizando a flexibilidade das listas para elementos mutáveis e a constância das tuplas para dados fixos, otimizando a organização e segurança dos dados no código.</a:t>
            </a:r>
            <a:endParaRPr/>
          </a:p>
        </p:txBody>
      </p:sp>
      <p:sp>
        <p:nvSpPr>
          <p:cNvPr id="367" name="Google Shape;367;p24"/>
          <p:cNvSpPr txBox="1"/>
          <p:nvPr/>
        </p:nvSpPr>
        <p:spPr>
          <a:xfrm>
            <a:off x="7724785" y="3838239"/>
            <a:ext cx="124665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Atividade no portal Alura</a:t>
            </a:r>
            <a:endParaRPr b="1" i="0" sz="1400" u="none" cap="none" strike="noStrike">
              <a:solidFill>
                <a:srgbClr val="000000"/>
              </a:solidFill>
              <a:latin typeface="Arial"/>
              <a:ea typeface="Arial"/>
              <a:cs typeface="Arial"/>
              <a:sym typeface="Arial"/>
            </a:endParaRPr>
          </a:p>
        </p:txBody>
      </p:sp>
      <p:pic>
        <p:nvPicPr>
          <p:cNvPr id="368" name="Google Shape;368;p24"/>
          <p:cNvPicPr preferRelativeResize="0"/>
          <p:nvPr/>
        </p:nvPicPr>
        <p:blipFill rotWithShape="1">
          <a:blip r:embed="rId9">
            <a:alphaModFix/>
          </a:blip>
          <a:srcRect b="0" l="0" r="0" t="0"/>
          <a:stretch/>
        </p:blipFill>
        <p:spPr>
          <a:xfrm>
            <a:off x="7782724" y="795922"/>
            <a:ext cx="1037458" cy="1051431"/>
          </a:xfrm>
          <a:prstGeom prst="rect">
            <a:avLst/>
          </a:prstGeom>
          <a:noFill/>
          <a:ln>
            <a:noFill/>
          </a:ln>
        </p:spPr>
      </p:pic>
      <p:pic>
        <p:nvPicPr>
          <p:cNvPr id="369" name="Google Shape;369;p24"/>
          <p:cNvPicPr preferRelativeResize="0"/>
          <p:nvPr/>
        </p:nvPicPr>
        <p:blipFill rotWithShape="1">
          <a:blip r:embed="rId10">
            <a:alphaModFix/>
          </a:blip>
          <a:srcRect b="0" l="0" r="0" t="0"/>
          <a:stretch/>
        </p:blipFill>
        <p:spPr>
          <a:xfrm>
            <a:off x="270981" y="1101693"/>
            <a:ext cx="2058276" cy="3013903"/>
          </a:xfrm>
          <a:prstGeom prst="rect">
            <a:avLst/>
          </a:prstGeom>
          <a:noFill/>
          <a:ln>
            <a:noFill/>
          </a:ln>
        </p:spPr>
      </p:pic>
      <p:sp>
        <p:nvSpPr>
          <p:cNvPr id="370" name="Google Shape;370;p24"/>
          <p:cNvSpPr/>
          <p:nvPr/>
        </p:nvSpPr>
        <p:spPr>
          <a:xfrm>
            <a:off x="294369" y="1403492"/>
            <a:ext cx="2001860" cy="2245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1" name="Google Shape;371;p24"/>
          <p:cNvSpPr/>
          <p:nvPr/>
        </p:nvSpPr>
        <p:spPr>
          <a:xfrm>
            <a:off x="294369" y="3844345"/>
            <a:ext cx="2001860" cy="2245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75" name="Shape 375"/>
        <p:cNvGrpSpPr/>
        <p:nvPr/>
      </p:nvGrpSpPr>
      <p:grpSpPr>
        <a:xfrm>
          <a:off x="0" y="0"/>
          <a:ext cx="0" cy="0"/>
          <a:chOff x="0" y="0"/>
          <a:chExt cx="0" cy="0"/>
        </a:xfrm>
      </p:grpSpPr>
      <p:sp>
        <p:nvSpPr>
          <p:cNvPr id="376" name="Google Shape;376;p25"/>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77" name="Google Shape;377;p25"/>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78" name="Google Shape;378;p25"/>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79" name="Google Shape;379;p2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80" name="Google Shape;380;p25"/>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81" name="Google Shape;381;p25"/>
          <p:cNvSpPr txBox="1"/>
          <p:nvPr/>
        </p:nvSpPr>
        <p:spPr>
          <a:xfrm>
            <a:off x="149125" y="101945"/>
            <a:ext cx="6094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O que vimos na aula de hoje:</a:t>
            </a:r>
            <a:endParaRPr b="0" i="0" sz="3600" u="none" cap="none" strike="noStrike">
              <a:solidFill>
                <a:srgbClr val="045967"/>
              </a:solidFill>
              <a:latin typeface="Calibri"/>
              <a:ea typeface="Calibri"/>
              <a:cs typeface="Calibri"/>
              <a:sym typeface="Calibri"/>
            </a:endParaRPr>
          </a:p>
        </p:txBody>
      </p:sp>
      <p:sp>
        <p:nvSpPr>
          <p:cNvPr id="382" name="Google Shape;382;p25"/>
          <p:cNvSpPr txBox="1"/>
          <p:nvPr/>
        </p:nvSpPr>
        <p:spPr>
          <a:xfrm>
            <a:off x="186075" y="827525"/>
            <a:ext cx="4181400" cy="18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pt-BR" sz="2400">
                <a:solidFill>
                  <a:srgbClr val="0D0D0D"/>
                </a:solidFill>
                <a:latin typeface="Calibri"/>
                <a:ea typeface="Calibri"/>
                <a:cs typeface="Calibri"/>
                <a:sym typeface="Calibri"/>
              </a:rPr>
              <a:t>Investigamos as tuplas e listas no contexto de Python, enfatizando suas distinções fundamentais, como imutabilidade em comparação com mutabilidade, e exploramos como essas estruturas de dados podem ser empregadas em conjunto.</a:t>
            </a:r>
            <a:endParaRPr b="1" i="0" sz="2400" u="none" cap="none" strike="noStrike">
              <a:solidFill>
                <a:schemeClr val="dk1"/>
              </a:solidFill>
              <a:latin typeface="Calibri"/>
              <a:ea typeface="Calibri"/>
              <a:cs typeface="Calibri"/>
              <a:sym typeface="Calibri"/>
            </a:endParaRPr>
          </a:p>
        </p:txBody>
      </p:sp>
      <p:pic>
        <p:nvPicPr>
          <p:cNvPr id="383" name="Google Shape;383;p25"/>
          <p:cNvPicPr preferRelativeResize="0"/>
          <p:nvPr/>
        </p:nvPicPr>
        <p:blipFill>
          <a:blip r:embed="rId6">
            <a:alphaModFix/>
          </a:blip>
          <a:stretch>
            <a:fillRect/>
          </a:stretch>
        </p:blipFill>
        <p:spPr>
          <a:xfrm>
            <a:off x="4244125" y="910038"/>
            <a:ext cx="4743450" cy="4143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87" name="Shape 387"/>
        <p:cNvGrpSpPr/>
        <p:nvPr/>
      </p:nvGrpSpPr>
      <p:grpSpPr>
        <a:xfrm>
          <a:off x="0" y="0"/>
          <a:ext cx="0" cy="0"/>
          <a:chOff x="0" y="0"/>
          <a:chExt cx="0" cy="0"/>
        </a:xfrm>
      </p:grpSpPr>
      <p:sp>
        <p:nvSpPr>
          <p:cNvPr id="388" name="Google Shape;388;p26"/>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389" name="Google Shape;389;p26"/>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390" name="Google Shape;390;p26"/>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391" name="Google Shape;391;p26"/>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392" name="Google Shape;392;p26"/>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393" name="Google Shape;393;p26"/>
          <p:cNvSpPr txBox="1"/>
          <p:nvPr/>
        </p:nvSpPr>
        <p:spPr>
          <a:xfrm>
            <a:off x="337057" y="355370"/>
            <a:ext cx="8235444" cy="44656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pt-BR" sz="1600" u="none" cap="none" strike="noStrike">
                <a:solidFill>
                  <a:srgbClr val="000000"/>
                </a:solidFill>
                <a:latin typeface="Calibri"/>
                <a:ea typeface="Calibri"/>
                <a:cs typeface="Calibri"/>
                <a:sym typeface="Calibri"/>
              </a:rPr>
              <a:t>Bibliografia</a:t>
            </a:r>
            <a:endParaRPr/>
          </a:p>
          <a:p>
            <a:pPr indent="-285750" lvl="0" marL="285750" marR="0" rtl="0" algn="l">
              <a:lnSpc>
                <a:spcPct val="100000"/>
              </a:lnSpc>
              <a:spcBef>
                <a:spcPts val="0"/>
              </a:spcBef>
              <a:spcAft>
                <a:spcPts val="0"/>
              </a:spcAft>
              <a:buClr>
                <a:srgbClr val="000000"/>
              </a:buClr>
              <a:buSzPts val="2000"/>
              <a:buFont typeface="Arial"/>
              <a:buChar char="•"/>
            </a:pPr>
            <a:r>
              <a:rPr b="0" i="0" lang="pt-BR" sz="1600" u="none" cap="none" strike="noStrike">
                <a:solidFill>
                  <a:srgbClr val="000000"/>
                </a:solidFill>
                <a:latin typeface="Calibri"/>
                <a:ea typeface="Calibri"/>
                <a:cs typeface="Calibri"/>
                <a:sym typeface="Calibri"/>
              </a:rPr>
              <a:t>PUREWAL, Semmy. Aprendendo a Desenvolver Aplicações Web. Desenvolva rapidamente com as tecnologias JavaScript mais modernas. São Paulo: Novatec, 2014.</a:t>
            </a:r>
            <a:endParaRPr/>
          </a:p>
          <a:p>
            <a:pPr indent="-285750" lvl="0" marL="285750" marR="0" rtl="0" algn="l">
              <a:lnSpc>
                <a:spcPct val="100000"/>
              </a:lnSpc>
              <a:spcBef>
                <a:spcPts val="0"/>
              </a:spcBef>
              <a:spcAft>
                <a:spcPts val="0"/>
              </a:spcAft>
              <a:buClr>
                <a:srgbClr val="000000"/>
              </a:buClr>
              <a:buSzPts val="2000"/>
              <a:buFont typeface="Arial"/>
              <a:buChar char="•"/>
            </a:pPr>
            <a:r>
              <a:rPr b="0" i="0" lang="pt-BR" sz="1600" u="none" cap="none" strike="noStrike">
                <a:solidFill>
                  <a:srgbClr val="000000"/>
                </a:solidFill>
                <a:latin typeface="Calibri"/>
                <a:ea typeface="Calibri"/>
                <a:cs typeface="Calibri"/>
                <a:sym typeface="Calibri"/>
              </a:rPr>
              <a:t>SILVA, L. F.; OLIVEIRA, A. D. de. Desenvolvimento de Software II C#: programação em camadas. [S. l.]:  CBL Edição do Autor, 2017. E-book.</a:t>
            </a:r>
            <a:endParaRPr/>
          </a:p>
          <a:p>
            <a:pPr indent="-285750" lvl="0" marL="285750" marR="0" rtl="0" algn="l">
              <a:lnSpc>
                <a:spcPct val="100000"/>
              </a:lnSpc>
              <a:spcBef>
                <a:spcPts val="0"/>
              </a:spcBef>
              <a:spcAft>
                <a:spcPts val="0"/>
              </a:spcAft>
              <a:buClr>
                <a:srgbClr val="000000"/>
              </a:buClr>
              <a:buSzPts val="2000"/>
              <a:buFont typeface="Arial"/>
              <a:buChar char="•"/>
            </a:pPr>
            <a:r>
              <a:rPr b="0" i="0" lang="pt-BR" sz="1600" u="none" cap="none" strike="noStrike">
                <a:solidFill>
                  <a:srgbClr val="000000"/>
                </a:solidFill>
                <a:latin typeface="Calibri"/>
                <a:ea typeface="Calibri"/>
                <a:cs typeface="Calibri"/>
                <a:sym typeface="Calibri"/>
              </a:rPr>
              <a:t>MARTIN, R. C. Arquitetura limpa: o guia do artesão para estrutura e design de software. Rio de Janeiro: Alta Books, 2019. E-book.</a:t>
            </a:r>
            <a:endParaRPr/>
          </a:p>
          <a:p>
            <a:pPr indent="-285750" lvl="0" marL="285750" marR="0" rtl="0" algn="l">
              <a:lnSpc>
                <a:spcPct val="100000"/>
              </a:lnSpc>
              <a:spcBef>
                <a:spcPts val="0"/>
              </a:spcBef>
              <a:spcAft>
                <a:spcPts val="0"/>
              </a:spcAft>
              <a:buClr>
                <a:srgbClr val="000000"/>
              </a:buClr>
              <a:buSzPts val="2000"/>
              <a:buFont typeface="Arial"/>
              <a:buChar char="•"/>
            </a:pPr>
            <a:r>
              <a:rPr b="0" i="0" lang="pt-BR" sz="1600" u="none" cap="none" strike="noStrike">
                <a:solidFill>
                  <a:srgbClr val="000000"/>
                </a:solidFill>
                <a:latin typeface="Calibri"/>
                <a:ea typeface="Calibri"/>
                <a:cs typeface="Calibri"/>
                <a:sym typeface="Calibri"/>
              </a:rPr>
              <a:t>GALOTTI, G. M. A. Qualidade de software. São Paulo: Pearson Education do Brasil, 2016. E-book.</a:t>
            </a:r>
            <a:endParaRPr/>
          </a:p>
          <a:p>
            <a:pPr indent="-285750" lvl="0" marL="285750" marR="0" rtl="0" algn="l">
              <a:lnSpc>
                <a:spcPct val="100000"/>
              </a:lnSpc>
              <a:spcBef>
                <a:spcPts val="0"/>
              </a:spcBef>
              <a:spcAft>
                <a:spcPts val="0"/>
              </a:spcAft>
              <a:buClr>
                <a:srgbClr val="000000"/>
              </a:buClr>
              <a:buSzPts val="2000"/>
              <a:buFont typeface="Arial"/>
              <a:buChar char="•"/>
            </a:pPr>
            <a:r>
              <a:rPr b="0" i="0" lang="pt-BR" sz="1600" u="none" cap="none" strike="noStrike">
                <a:solidFill>
                  <a:srgbClr val="000000"/>
                </a:solidFill>
                <a:latin typeface="Calibri"/>
                <a:ea typeface="Calibri"/>
                <a:cs typeface="Calibri"/>
                <a:sym typeface="Calibri"/>
              </a:rPr>
              <a:t>VAZQUEZ, C. E.; SIMÕES, G. S. Engenharia de requisitos: software orientado ao negócio. São Paulo: Brasport, 2016. E-book.</a:t>
            </a:r>
            <a:endParaRPr/>
          </a:p>
          <a:p>
            <a:pPr indent="0" lvl="0" marL="0" marR="0" rtl="0" algn="l">
              <a:lnSpc>
                <a:spcPct val="100000"/>
              </a:lnSpc>
              <a:spcBef>
                <a:spcPts val="0"/>
              </a:spcBef>
              <a:spcAft>
                <a:spcPts val="0"/>
              </a:spcAft>
              <a:buClr>
                <a:srgbClr val="000000"/>
              </a:buClr>
              <a:buSzPts val="2000"/>
              <a:buFont typeface="Arial"/>
              <a:buNone/>
            </a:pPr>
            <a:r>
              <a:rPr b="0" i="0" lang="pt-BR" sz="1600" u="none" cap="none" strike="noStrike">
                <a:solidFill>
                  <a:srgbClr val="000000"/>
                </a:solidFill>
                <a:latin typeface="Calibri"/>
                <a:ea typeface="Calibri"/>
                <a:cs typeface="Calibri"/>
                <a:sym typeface="Calibri"/>
              </a:rPr>
              <a:t>Softwares</a:t>
            </a:r>
            <a:endParaRPr/>
          </a:p>
          <a:p>
            <a:pPr indent="0" lvl="0" marL="0" marR="0" rtl="0" algn="l">
              <a:lnSpc>
                <a:spcPct val="100000"/>
              </a:lnSpc>
              <a:spcBef>
                <a:spcPts val="0"/>
              </a:spcBef>
              <a:spcAft>
                <a:spcPts val="0"/>
              </a:spcAft>
              <a:buClr>
                <a:srgbClr val="000000"/>
              </a:buClr>
              <a:buSzPts val="2000"/>
              <a:buFont typeface="Arial"/>
              <a:buNone/>
            </a:pPr>
            <a:r>
              <a:rPr b="0" i="0" lang="pt-BR" sz="1600" u="none" cap="none" strike="noStrike">
                <a:solidFill>
                  <a:srgbClr val="000000"/>
                </a:solidFill>
                <a:latin typeface="Calibri"/>
                <a:ea typeface="Calibri"/>
                <a:cs typeface="Calibri"/>
                <a:sym typeface="Calibri"/>
              </a:rPr>
              <a:t>Java Netbeans; WebStorm; Sublime Text; Intellij IDEA; Astah Software; Netbeans; Python; Ccharp; Colab; PyCharm; Jupyter Notebook.</a:t>
            </a:r>
            <a:endParaRPr/>
          </a:p>
        </p:txBody>
      </p:sp>
      <p:sp>
        <p:nvSpPr>
          <p:cNvPr id="394" name="Google Shape;394;p26"/>
          <p:cNvSpPr txBox="1"/>
          <p:nvPr/>
        </p:nvSpPr>
        <p:spPr>
          <a:xfrm>
            <a:off x="141725" y="143645"/>
            <a:ext cx="609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Referências</a:t>
            </a:r>
            <a:endParaRPr b="0" i="0" sz="3000" u="none" cap="none" strike="noStrike">
              <a:solidFill>
                <a:srgbClr val="045967"/>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398" name="Shape 398"/>
        <p:cNvGrpSpPr/>
        <p:nvPr/>
      </p:nvGrpSpPr>
      <p:grpSpPr>
        <a:xfrm>
          <a:off x="0" y="0"/>
          <a:ext cx="0" cy="0"/>
          <a:chOff x="0" y="0"/>
          <a:chExt cx="0" cy="0"/>
        </a:xfrm>
      </p:grpSpPr>
      <p:sp>
        <p:nvSpPr>
          <p:cNvPr id="399" name="Google Shape;399;p2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400" name="Google Shape;400;p2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401" name="Google Shape;401;p2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402" name="Google Shape;402;p2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403" name="Google Shape;403;p2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404" name="Google Shape;404;p27"/>
          <p:cNvSpPr txBox="1"/>
          <p:nvPr/>
        </p:nvSpPr>
        <p:spPr>
          <a:xfrm>
            <a:off x="259975" y="306220"/>
            <a:ext cx="60942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000" u="none" cap="none" strike="noStrike">
                <a:solidFill>
                  <a:srgbClr val="045967"/>
                </a:solidFill>
                <a:latin typeface="Calibri"/>
                <a:ea typeface="Calibri"/>
                <a:cs typeface="Calibri"/>
                <a:sym typeface="Calibri"/>
              </a:rPr>
              <a:t>Referências (Imagens)</a:t>
            </a:r>
            <a:endParaRPr b="0" i="0" sz="3000" u="none" cap="none" strike="noStrike">
              <a:solidFill>
                <a:srgbClr val="045967"/>
              </a:solidFill>
              <a:latin typeface="Calibri"/>
              <a:ea typeface="Calibri"/>
              <a:cs typeface="Calibri"/>
              <a:sym typeface="Calibri"/>
            </a:endParaRPr>
          </a:p>
        </p:txBody>
      </p:sp>
      <p:sp>
        <p:nvSpPr>
          <p:cNvPr id="405" name="Google Shape;405;p27"/>
          <p:cNvSpPr txBox="1"/>
          <p:nvPr/>
        </p:nvSpPr>
        <p:spPr>
          <a:xfrm>
            <a:off x="326650" y="890131"/>
            <a:ext cx="8235444" cy="327266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100" u="none" cap="none" strike="noStrike">
                <a:solidFill>
                  <a:srgbClr val="000000"/>
                </a:solidFill>
                <a:latin typeface="Calibri"/>
                <a:ea typeface="Calibri"/>
                <a:cs typeface="Calibri"/>
                <a:sym typeface="Calibri"/>
              </a:rPr>
              <a:t>Figuras e Imagens:</a:t>
            </a:r>
            <a:endParaRPr/>
          </a:p>
          <a:p>
            <a:pPr indent="0" lvl="0" marL="0" marR="0" rtl="0" algn="l">
              <a:lnSpc>
                <a:spcPct val="100000"/>
              </a:lnSpc>
              <a:spcBef>
                <a:spcPts val="0"/>
              </a:spcBef>
              <a:spcAft>
                <a:spcPts val="0"/>
              </a:spcAft>
              <a:buClr>
                <a:srgbClr val="000000"/>
              </a:buClr>
              <a:buSzPts val="20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https://www.flaticon.com/br</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https://www.istockphoto.com/br</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https://raw.githubusercontent.com/zbtang/React-Native-ViewPager/HEAD/imgs/dotIndicator.gif</a:t>
            </a:r>
            <a:endParaRPr/>
          </a:p>
          <a:p>
            <a:pPr indent="0" lvl="0" marL="0" marR="0" rtl="0" algn="l">
              <a:lnSpc>
                <a:spcPct val="100000"/>
              </a:lnSpc>
              <a:spcBef>
                <a:spcPts val="0"/>
              </a:spcBef>
              <a:spcAft>
                <a:spcPts val="0"/>
              </a:spcAft>
              <a:buClr>
                <a:srgbClr val="000000"/>
              </a:buClr>
              <a:buSzPts val="2000"/>
              <a:buFont typeface="Arial"/>
              <a:buNone/>
            </a:pPr>
            <a:r>
              <a:rPr b="0" i="0" lang="pt-BR" sz="2100" u="none" cap="none" strike="noStrike">
                <a:solidFill>
                  <a:srgbClr val="000000"/>
                </a:solidFill>
                <a:latin typeface="Calibri"/>
                <a:ea typeface="Calibri"/>
                <a:cs typeface="Calibri"/>
                <a:sym typeface="Calibri"/>
              </a:rPr>
              <a:t>https://storyset.com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409" name="Shape 409"/>
        <p:cNvGrpSpPr/>
        <p:nvPr/>
      </p:nvGrpSpPr>
      <p:grpSpPr>
        <a:xfrm>
          <a:off x="0" y="0"/>
          <a:ext cx="0" cy="0"/>
          <a:chOff x="0" y="0"/>
          <a:chExt cx="0" cy="0"/>
        </a:xfrm>
      </p:grpSpPr>
      <p:sp>
        <p:nvSpPr>
          <p:cNvPr id="410" name="Google Shape;410;p28"/>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411" name="Google Shape;411;p28"/>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412" name="Google Shape;412;p28"/>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413" name="Google Shape;413;p28"/>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414" name="Google Shape;414;p28"/>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pic>
        <p:nvPicPr>
          <p:cNvPr descr="Ícone&#10;&#10;Descrição gerada automaticamente" id="415" name="Google Shape;415;p28"/>
          <p:cNvPicPr preferRelativeResize="0"/>
          <p:nvPr/>
        </p:nvPicPr>
        <p:blipFill rotWithShape="1">
          <a:blip r:embed="rId6">
            <a:alphaModFix/>
          </a:blip>
          <a:srcRect b="0" l="0" r="0" t="0"/>
          <a:stretch/>
        </p:blipFill>
        <p:spPr>
          <a:xfrm>
            <a:off x="3090700" y="189500"/>
            <a:ext cx="2754901" cy="2754901"/>
          </a:xfrm>
          <a:prstGeom prst="rect">
            <a:avLst/>
          </a:prstGeom>
          <a:noFill/>
          <a:ln>
            <a:noFill/>
          </a:ln>
          <a:effectLst>
            <a:outerShdw blurRad="57150" rotWithShape="0" algn="bl" dir="5400000" dist="19050">
              <a:srgbClr val="000000">
                <a:alpha val="49803"/>
              </a:srgbClr>
            </a:outerShdw>
          </a:effectLst>
        </p:spPr>
      </p:pic>
      <p:sp>
        <p:nvSpPr>
          <p:cNvPr id="416" name="Google Shape;416;p28"/>
          <p:cNvSpPr txBox="1"/>
          <p:nvPr/>
        </p:nvSpPr>
        <p:spPr>
          <a:xfrm>
            <a:off x="1004400" y="3036475"/>
            <a:ext cx="7135200" cy="13125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0" i="0" lang="pt-BR" sz="1500" u="none" cap="none" strike="noStrike">
                <a:solidFill>
                  <a:schemeClr val="lt1"/>
                </a:solidFill>
                <a:latin typeface="Arial"/>
                <a:ea typeface="Arial"/>
                <a:cs typeface="Arial"/>
                <a:sym typeface="Arial"/>
              </a:rPr>
              <a:t>O RCO+Aulas é um projeto da Secretaria de Estado da Educação do Paraná e está em constante revisão.  Todos os slides são de uso exclusivo dos professores da Rede Pública de Ensino, com a finalidade específica de aplicação em sala de aula, sendo totalmente vedada a publicização, reutilização, reprodução total ou parcial para quaisquer outros fins.</a:t>
            </a:r>
            <a:endParaRPr b="0" i="0" sz="15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420" name="Shape 420"/>
        <p:cNvGrpSpPr/>
        <p:nvPr/>
      </p:nvGrpSpPr>
      <p:grpSpPr>
        <a:xfrm>
          <a:off x="0" y="0"/>
          <a:ext cx="0" cy="0"/>
          <a:chOff x="0" y="0"/>
          <a:chExt cx="0" cy="0"/>
        </a:xfrm>
      </p:grpSpPr>
      <p:sp>
        <p:nvSpPr>
          <p:cNvPr id="421" name="Google Shape;421;p29"/>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422" name="Google Shape;422;p29"/>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423" name="Google Shape;423;p29"/>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424" name="Google Shape;424;p29"/>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425" name="Google Shape;425;p29"/>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426" name="Google Shape;426;p29"/>
          <p:cNvSpPr txBox="1"/>
          <p:nvPr/>
        </p:nvSpPr>
        <p:spPr>
          <a:xfrm>
            <a:off x="1106650" y="1373650"/>
            <a:ext cx="6845400" cy="2869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Arial"/>
                <a:ea typeface="Arial"/>
                <a:cs typeface="Arial"/>
                <a:sym typeface="Arial"/>
              </a:rPr>
              <a:t>Esta publicação tem a cooperação entre a UNESCO e a Secretaria de Estado da Educação e do Esporte do Paraná no âmbito da parceria PRODOC 914BRZ1091, cujo objetivo é trazer soluções inovadoras de gestão da rede pública estadual de educação do Paraná para a melhoria da aprendizagem dos alunos. As indicações de nomes e a apresentação do material ao longo desta publicação não implicam a manifestação de qualquer opinião por parte da UNESCO a respeito da condição jurídica de qualquer país, território, cidade, região ou de suas autoridades, tampouco da delimitação de suas fronteiras ou limites As ideias e opiniões expressas nesta publicação são as dos autores e não refletem obrigatoriamente as da UNESCO nem comprometem a Organização.</a:t>
            </a:r>
            <a:endParaRPr b="0" i="0" sz="1400" u="none" cap="none" strike="noStrike">
              <a:solidFill>
                <a:schemeClr val="dk1"/>
              </a:solidFill>
              <a:latin typeface="Arial"/>
              <a:ea typeface="Arial"/>
              <a:cs typeface="Arial"/>
              <a:sym typeface="Arial"/>
            </a:endParaRPr>
          </a:p>
        </p:txBody>
      </p:sp>
      <p:sp>
        <p:nvSpPr>
          <p:cNvPr id="427" name="Google Shape;427;p29"/>
          <p:cNvSpPr txBox="1"/>
          <p:nvPr/>
        </p:nvSpPr>
        <p:spPr>
          <a:xfrm>
            <a:off x="2460550" y="837150"/>
            <a:ext cx="3945300" cy="46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Arial"/>
                <a:ea typeface="Arial"/>
                <a:cs typeface="Arial"/>
                <a:sym typeface="Arial"/>
              </a:rPr>
              <a:t>Cooperação Técnica</a:t>
            </a:r>
            <a:endParaRPr b="1" i="0" sz="1800" u="none" cap="none" strike="noStrike">
              <a:solidFill>
                <a:schemeClr val="dk1"/>
              </a:solidFill>
              <a:latin typeface="Arial"/>
              <a:ea typeface="Arial"/>
              <a:cs typeface="Arial"/>
              <a:sym typeface="Arial"/>
            </a:endParaRPr>
          </a:p>
        </p:txBody>
      </p:sp>
      <p:pic>
        <p:nvPicPr>
          <p:cNvPr id="428" name="Google Shape;428;p29"/>
          <p:cNvPicPr preferRelativeResize="0"/>
          <p:nvPr/>
        </p:nvPicPr>
        <p:blipFill rotWithShape="1">
          <a:blip r:embed="rId6">
            <a:alphaModFix/>
          </a:blip>
          <a:srcRect b="31728" l="1738" r="2199" t="30933"/>
          <a:stretch/>
        </p:blipFill>
        <p:spPr>
          <a:xfrm>
            <a:off x="6196968" y="4054475"/>
            <a:ext cx="1755081" cy="379000"/>
          </a:xfrm>
          <a:prstGeom prst="rect">
            <a:avLst/>
          </a:prstGeom>
          <a:noFill/>
          <a:ln>
            <a:noFill/>
          </a:ln>
        </p:spPr>
      </p:pic>
      <p:pic>
        <p:nvPicPr>
          <p:cNvPr id="429" name="Google Shape;429;p29"/>
          <p:cNvPicPr preferRelativeResize="0"/>
          <p:nvPr/>
        </p:nvPicPr>
        <p:blipFill rotWithShape="1">
          <a:blip r:embed="rId7">
            <a:alphaModFix/>
          </a:blip>
          <a:srcRect b="0" l="0" r="0" t="0"/>
          <a:stretch/>
        </p:blipFill>
        <p:spPr>
          <a:xfrm>
            <a:off x="4884020" y="3624045"/>
            <a:ext cx="1239850" cy="12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71" name="Shape 71"/>
        <p:cNvGrpSpPr/>
        <p:nvPr/>
      </p:nvGrpSpPr>
      <p:grpSpPr>
        <a:xfrm>
          <a:off x="0" y="0"/>
          <a:ext cx="0" cy="0"/>
          <a:chOff x="0" y="0"/>
          <a:chExt cx="0" cy="0"/>
        </a:xfrm>
      </p:grpSpPr>
      <p:sp>
        <p:nvSpPr>
          <p:cNvPr id="72" name="Google Shape;72;p3"/>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73" name="Google Shape;73;p3"/>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74" name="Google Shape;74;p3"/>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75" name="Google Shape;75;p3"/>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sp>
        <p:nvSpPr>
          <p:cNvPr id="76" name="Google Shape;76;p3"/>
          <p:cNvSpPr txBox="1"/>
          <p:nvPr/>
        </p:nvSpPr>
        <p:spPr>
          <a:xfrm>
            <a:off x="148900" y="144134"/>
            <a:ext cx="4570800" cy="592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000"/>
              <a:buFont typeface="Arial"/>
              <a:buNone/>
            </a:pPr>
            <a:r>
              <a:rPr b="1" i="0" lang="pt-BR" sz="3400" u="none" cap="none" strike="noStrike">
                <a:solidFill>
                  <a:srgbClr val="045967"/>
                </a:solidFill>
                <a:latin typeface="Calibri"/>
                <a:ea typeface="Calibri"/>
                <a:cs typeface="Calibri"/>
                <a:sym typeface="Calibri"/>
              </a:rPr>
              <a:t>Na aula</a:t>
            </a:r>
            <a:r>
              <a:rPr b="1" lang="pt-BR" sz="3400">
                <a:solidFill>
                  <a:srgbClr val="045967"/>
                </a:solidFill>
                <a:latin typeface="Calibri"/>
                <a:ea typeface="Calibri"/>
                <a:cs typeface="Calibri"/>
                <a:sym typeface="Calibri"/>
              </a:rPr>
              <a:t> de hoje </a:t>
            </a:r>
            <a:r>
              <a:rPr b="1" i="0" lang="pt-BR" sz="3400" u="none" cap="none" strike="noStrike">
                <a:solidFill>
                  <a:srgbClr val="045967"/>
                </a:solidFill>
                <a:latin typeface="Calibri"/>
                <a:ea typeface="Calibri"/>
                <a:cs typeface="Calibri"/>
                <a:sym typeface="Calibri"/>
              </a:rPr>
              <a:t>vamos:</a:t>
            </a:r>
            <a:endParaRPr b="0" i="0" sz="3400" u="none" cap="none" strike="noStrike">
              <a:solidFill>
                <a:srgbClr val="045967"/>
              </a:solidFill>
              <a:latin typeface="Calibri"/>
              <a:ea typeface="Calibri"/>
              <a:cs typeface="Calibri"/>
              <a:sym typeface="Calibri"/>
            </a:endParaRPr>
          </a:p>
        </p:txBody>
      </p:sp>
      <p:pic>
        <p:nvPicPr>
          <p:cNvPr descr="Ícone&#10;&#10;Descrição gerada automaticamente" id="77" name="Google Shape;77;p3"/>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78" name="Google Shape;78;p3"/>
          <p:cNvSpPr txBox="1"/>
          <p:nvPr/>
        </p:nvSpPr>
        <p:spPr>
          <a:xfrm>
            <a:off x="1644450" y="3360225"/>
            <a:ext cx="3944100" cy="1054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pt-BR" sz="1600" u="none" cap="none" strike="noStrike">
                <a:solidFill>
                  <a:srgbClr val="000000"/>
                </a:solidFill>
                <a:latin typeface="Calibri"/>
                <a:ea typeface="Calibri"/>
                <a:cs typeface="Calibri"/>
                <a:sym typeface="Calibri"/>
              </a:rPr>
              <a:t>Para um melhor aproveitamento de conteúdo você pode baixar o aplicativo da Alura para seu celular e acompanhar os materiais, clique nos respectivos links:</a:t>
            </a:r>
            <a:endParaRPr b="0" i="0" sz="1600" u="none" cap="none" strike="noStrike">
              <a:solidFill>
                <a:srgbClr val="000000"/>
              </a:solidFill>
              <a:latin typeface="Arial"/>
              <a:ea typeface="Arial"/>
              <a:cs typeface="Arial"/>
              <a:sym typeface="Arial"/>
            </a:endParaRPr>
          </a:p>
        </p:txBody>
      </p:sp>
      <p:pic>
        <p:nvPicPr>
          <p:cNvPr descr="Ícone&#10;&#10;Descrição gerada automaticamente" id="79" name="Google Shape;79;p3"/>
          <p:cNvPicPr preferRelativeResize="0"/>
          <p:nvPr/>
        </p:nvPicPr>
        <p:blipFill rotWithShape="1">
          <a:blip r:embed="rId6">
            <a:alphaModFix/>
          </a:blip>
          <a:srcRect b="0" l="0" r="0" t="0"/>
          <a:stretch/>
        </p:blipFill>
        <p:spPr>
          <a:xfrm>
            <a:off x="526647" y="3267739"/>
            <a:ext cx="1043616" cy="1043616"/>
          </a:xfrm>
          <a:prstGeom prst="rect">
            <a:avLst/>
          </a:prstGeom>
          <a:noFill/>
          <a:ln>
            <a:noFill/>
          </a:ln>
        </p:spPr>
      </p:pic>
      <p:sp>
        <p:nvSpPr>
          <p:cNvPr id="80" name="Google Shape;80;p3"/>
          <p:cNvSpPr txBox="1"/>
          <p:nvPr/>
        </p:nvSpPr>
        <p:spPr>
          <a:xfrm>
            <a:off x="5497970" y="4392619"/>
            <a:ext cx="13863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pt-BR" sz="1400" u="sng" cap="none" strike="noStrike">
                <a:solidFill>
                  <a:srgbClr val="000000"/>
                </a:solidFill>
                <a:latin typeface="Arial"/>
                <a:ea typeface="Arial"/>
                <a:cs typeface="Arial"/>
                <a:sym typeface="Arial"/>
                <a:hlinkClick r:id="rId7">
                  <a:extLst>
                    <a:ext uri="{A12FA001-AC4F-418D-AE19-62706E023703}">
                      <ahyp:hlinkClr val="tx"/>
                    </a:ext>
                  </a:extLst>
                </a:hlinkClick>
              </a:rPr>
              <a:t>Google Play</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7150514" y="4392619"/>
            <a:ext cx="13533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pt-BR" sz="1400" u="sng" cap="none" strike="noStrike">
                <a:solidFill>
                  <a:srgbClr val="000000"/>
                </a:solidFill>
                <a:latin typeface="Arial"/>
                <a:ea typeface="Arial"/>
                <a:cs typeface="Arial"/>
                <a:sym typeface="Arial"/>
                <a:hlinkClick r:id="rId8">
                  <a:extLst>
                    <a:ext uri="{A12FA001-AC4F-418D-AE19-62706E023703}">
                      <ahyp:hlinkClr val="tx"/>
                    </a:ext>
                  </a:extLst>
                </a:hlinkClick>
              </a:rPr>
              <a:t>App Store</a:t>
            </a:r>
            <a:endParaRPr b="0" i="0" sz="1400" u="none" cap="none" strike="noStrike">
              <a:solidFill>
                <a:srgbClr val="000000"/>
              </a:solidFill>
              <a:latin typeface="Arial"/>
              <a:ea typeface="Arial"/>
              <a:cs typeface="Arial"/>
              <a:sym typeface="Arial"/>
            </a:endParaRPr>
          </a:p>
        </p:txBody>
      </p:sp>
      <p:pic>
        <p:nvPicPr>
          <p:cNvPr id="82" name="Google Shape;82;p3"/>
          <p:cNvPicPr preferRelativeResize="0"/>
          <p:nvPr/>
        </p:nvPicPr>
        <p:blipFill rotWithShape="1">
          <a:blip r:embed="rId9">
            <a:alphaModFix/>
          </a:blip>
          <a:srcRect b="0" l="0" r="0" t="0"/>
          <a:stretch/>
        </p:blipFill>
        <p:spPr>
          <a:xfrm>
            <a:off x="5514506" y="3029550"/>
            <a:ext cx="1386226" cy="1369725"/>
          </a:xfrm>
          <a:prstGeom prst="rect">
            <a:avLst/>
          </a:prstGeom>
          <a:noFill/>
          <a:ln>
            <a:noFill/>
          </a:ln>
        </p:spPr>
      </p:pic>
      <p:pic>
        <p:nvPicPr>
          <p:cNvPr id="83" name="Google Shape;83;p3"/>
          <p:cNvPicPr preferRelativeResize="0"/>
          <p:nvPr/>
        </p:nvPicPr>
        <p:blipFill rotWithShape="1">
          <a:blip r:embed="rId10">
            <a:alphaModFix/>
          </a:blip>
          <a:srcRect b="0" l="0" r="0" t="0"/>
          <a:stretch/>
        </p:blipFill>
        <p:spPr>
          <a:xfrm>
            <a:off x="7133981" y="3021300"/>
            <a:ext cx="1386225" cy="1386225"/>
          </a:xfrm>
          <a:prstGeom prst="rect">
            <a:avLst/>
          </a:prstGeom>
          <a:noFill/>
          <a:ln>
            <a:noFill/>
          </a:ln>
        </p:spPr>
      </p:pic>
      <p:sp>
        <p:nvSpPr>
          <p:cNvPr id="84" name="Google Shape;84;p3"/>
          <p:cNvSpPr txBox="1"/>
          <p:nvPr/>
        </p:nvSpPr>
        <p:spPr>
          <a:xfrm>
            <a:off x="2675200" y="829263"/>
            <a:ext cx="6025200" cy="1939500"/>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Vamos explorar o conceito de tuplas em Python, entender como elas se diferenciam das listas e como podemos usá-las em conjunto para organizar dados de forma eficiente.</a:t>
            </a:r>
            <a:endParaRPr/>
          </a:p>
        </p:txBody>
      </p:sp>
      <p:pic>
        <p:nvPicPr>
          <p:cNvPr id="85" name="Google Shape;85;p3"/>
          <p:cNvPicPr preferRelativeResize="0"/>
          <p:nvPr/>
        </p:nvPicPr>
        <p:blipFill rotWithShape="1">
          <a:blip r:embed="rId11">
            <a:alphaModFix/>
          </a:blip>
          <a:srcRect b="12416" l="0" r="1380" t="12648"/>
          <a:stretch/>
        </p:blipFill>
        <p:spPr>
          <a:xfrm>
            <a:off x="491175" y="886800"/>
            <a:ext cx="2324450" cy="176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89" name="Shape 89"/>
        <p:cNvGrpSpPr/>
        <p:nvPr/>
      </p:nvGrpSpPr>
      <p:grpSpPr>
        <a:xfrm>
          <a:off x="0" y="0"/>
          <a:ext cx="0" cy="0"/>
          <a:chOff x="0" y="0"/>
          <a:chExt cx="0" cy="0"/>
        </a:xfrm>
      </p:grpSpPr>
      <p:sp>
        <p:nvSpPr>
          <p:cNvPr id="90" name="Google Shape;90;p4"/>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91" name="Google Shape;91;p4"/>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92" name="Google Shape;92;p4"/>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93" name="Google Shape;93;p4"/>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94" name="Google Shape;94;p4"/>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95" name="Google Shape;95;p4"/>
          <p:cNvSpPr txBox="1"/>
          <p:nvPr/>
        </p:nvSpPr>
        <p:spPr>
          <a:xfrm>
            <a:off x="3184502" y="397457"/>
            <a:ext cx="45708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700"/>
              <a:buFont typeface="Arial"/>
              <a:buNone/>
            </a:pPr>
            <a:r>
              <a:rPr b="1" i="0" lang="pt-BR" sz="3000" u="none" cap="none" strike="noStrike">
                <a:solidFill>
                  <a:srgbClr val="045967"/>
                </a:solidFill>
                <a:latin typeface="Calibri"/>
                <a:ea typeface="Calibri"/>
                <a:cs typeface="Calibri"/>
                <a:sym typeface="Calibri"/>
              </a:rPr>
              <a:t>ATENÇÃO PROFESSOR!</a:t>
            </a:r>
            <a:endParaRPr b="0" i="0" sz="3000" u="none" cap="none" strike="noStrike">
              <a:solidFill>
                <a:srgbClr val="045967"/>
              </a:solidFill>
              <a:latin typeface="Calibri"/>
              <a:ea typeface="Calibri"/>
              <a:cs typeface="Calibri"/>
              <a:sym typeface="Calibri"/>
            </a:endParaRPr>
          </a:p>
        </p:txBody>
      </p:sp>
      <p:sp>
        <p:nvSpPr>
          <p:cNvPr id="96" name="Google Shape;96;p4"/>
          <p:cNvSpPr txBox="1"/>
          <p:nvPr/>
        </p:nvSpPr>
        <p:spPr>
          <a:xfrm>
            <a:off x="2270464" y="995789"/>
            <a:ext cx="6505200" cy="3362429"/>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 Material aqui apresentado, segue a análise do plano de curso contemplando os componentes curriculares e seus objetos de conhecimento, sendo assim, você tem liberdade para customizar o material conforme seu contexto para maior aproveitamento do conteúdo. Em caso de falta ou indisponibilidade de acesso à internet no local de aula, você poderá utilizar os seguintes artigos para criação de material complementar para auxiliar na aula:</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pt-BR" sz="1400" u="none" cap="none" strike="noStrike">
                <a:solidFill>
                  <a:schemeClr val="dk1"/>
                </a:solidFill>
                <a:latin typeface="Calibri"/>
                <a:ea typeface="Calibri"/>
                <a:cs typeface="Calibri"/>
                <a:sym typeface="Calibri"/>
              </a:rPr>
              <a:t>Leitura/Recursos Adicionais:</a:t>
            </a:r>
            <a:endParaRPr/>
          </a:p>
          <a:p>
            <a:pPr indent="0" lvl="0" marL="0" marR="0" rtl="0" algn="just">
              <a:lnSpc>
                <a:spcPct val="100000"/>
              </a:lnSpc>
              <a:spcBef>
                <a:spcPts val="0"/>
              </a:spcBef>
              <a:spcAft>
                <a:spcPts val="0"/>
              </a:spcAft>
              <a:buClr>
                <a:srgbClr val="000000"/>
              </a:buClr>
              <a:buSzPts val="1800"/>
              <a:buFont typeface="Arial"/>
              <a:buNone/>
            </a:pPr>
            <a:r>
              <a:rPr b="1" i="0" lang="pt-BR" sz="1400" u="none" cap="none" strike="noStrike">
                <a:solidFill>
                  <a:schemeClr val="dk1"/>
                </a:solidFill>
                <a:latin typeface="Calibri"/>
                <a:ea typeface="Calibri"/>
                <a:cs typeface="Calibri"/>
                <a:sym typeface="Calibri"/>
              </a:rPr>
              <a:t>Leitura Sugerida:</a:t>
            </a:r>
            <a:r>
              <a:rPr b="0" i="0" lang="pt-BR" sz="1400" u="none" cap="none" strike="noStrike">
                <a:solidFill>
                  <a:schemeClr val="dk1"/>
                </a:solidFill>
                <a:latin typeface="Calibri"/>
                <a:ea typeface="Calibri"/>
                <a:cs typeface="Calibri"/>
                <a:sym typeface="Calibri"/>
              </a:rPr>
              <a:t> "Python Crash Course" por Eric Matthes, um capítulo dedicado a listas e estruturas de dados.</a:t>
            </a:r>
            <a:endParaRPr/>
          </a:p>
          <a:p>
            <a:pPr indent="0" lvl="0" marL="0" marR="0" rtl="0" algn="just">
              <a:lnSpc>
                <a:spcPct val="100000"/>
              </a:lnSpc>
              <a:spcBef>
                <a:spcPts val="0"/>
              </a:spcBef>
              <a:spcAft>
                <a:spcPts val="0"/>
              </a:spcAft>
              <a:buClr>
                <a:srgbClr val="000000"/>
              </a:buClr>
              <a:buSzPts val="1800"/>
              <a:buFont typeface="Arial"/>
              <a:buNone/>
            </a:pPr>
            <a:r>
              <a:rPr b="1" i="0" lang="pt-BR" sz="1400" u="none" cap="none" strike="noStrike">
                <a:solidFill>
                  <a:schemeClr val="dk1"/>
                </a:solidFill>
                <a:latin typeface="Calibri"/>
                <a:ea typeface="Calibri"/>
                <a:cs typeface="Calibri"/>
                <a:sym typeface="Calibri"/>
              </a:rPr>
              <a:t>IDE Online:</a:t>
            </a:r>
            <a:r>
              <a:rPr b="0" i="0" lang="pt-BR" sz="1400" u="none" cap="none" strike="noStrike">
                <a:solidFill>
                  <a:schemeClr val="dk1"/>
                </a:solidFill>
                <a:latin typeface="Calibri"/>
                <a:ea typeface="Calibri"/>
                <a:cs typeface="Calibri"/>
                <a:sym typeface="Calibri"/>
              </a:rPr>
              <a:t> Repl.it (https://repl.it) ou o Python Tutor (http://pythontutor.com), que permitem a execução de código Python online sem necessidade de instalação local.</a:t>
            </a:r>
            <a:endParaRPr b="0" i="0" sz="1100" u="none" cap="none" strike="noStrike">
              <a:solidFill>
                <a:srgbClr val="000000"/>
              </a:solidFill>
              <a:latin typeface="Arial"/>
              <a:ea typeface="Arial"/>
              <a:cs typeface="Arial"/>
              <a:sym typeface="Arial"/>
            </a:endParaRPr>
          </a:p>
        </p:txBody>
      </p:sp>
      <p:sp>
        <p:nvSpPr>
          <p:cNvPr id="97" name="Google Shape;97;p4"/>
          <p:cNvSpPr/>
          <p:nvPr/>
        </p:nvSpPr>
        <p:spPr>
          <a:xfrm>
            <a:off x="1152850" y="3165100"/>
            <a:ext cx="7682700" cy="1193100"/>
          </a:xfrm>
          <a:prstGeom prst="rect">
            <a:avLst/>
          </a:prstGeom>
          <a:noFill/>
          <a:ln cap="flat" cmpd="sng" w="190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pic>
        <p:nvPicPr>
          <p:cNvPr id="98" name="Google Shape;98;p4"/>
          <p:cNvPicPr preferRelativeResize="0"/>
          <p:nvPr/>
        </p:nvPicPr>
        <p:blipFill rotWithShape="1">
          <a:blip r:embed="rId6">
            <a:alphaModFix/>
          </a:blip>
          <a:srcRect b="0" l="0" r="0" t="0"/>
          <a:stretch/>
        </p:blipFill>
        <p:spPr>
          <a:xfrm>
            <a:off x="1278556" y="3280491"/>
            <a:ext cx="962345" cy="962313"/>
          </a:xfrm>
          <a:prstGeom prst="rect">
            <a:avLst/>
          </a:prstGeom>
          <a:noFill/>
          <a:ln>
            <a:noFill/>
          </a:ln>
        </p:spPr>
      </p:pic>
      <p:pic>
        <p:nvPicPr>
          <p:cNvPr id="99" name="Google Shape;99;p4"/>
          <p:cNvPicPr preferRelativeResize="0"/>
          <p:nvPr/>
        </p:nvPicPr>
        <p:blipFill>
          <a:blip r:embed="rId7">
            <a:alphaModFix/>
          </a:blip>
          <a:stretch>
            <a:fillRect/>
          </a:stretch>
        </p:blipFill>
        <p:spPr>
          <a:xfrm>
            <a:off x="365350" y="995800"/>
            <a:ext cx="1835750" cy="182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03" name="Shape 103"/>
        <p:cNvGrpSpPr/>
        <p:nvPr/>
      </p:nvGrpSpPr>
      <p:grpSpPr>
        <a:xfrm>
          <a:off x="0" y="0"/>
          <a:ext cx="0" cy="0"/>
          <a:chOff x="0" y="0"/>
          <a:chExt cx="0" cy="0"/>
        </a:xfrm>
      </p:grpSpPr>
      <p:pic>
        <p:nvPicPr>
          <p:cNvPr id="104" name="Google Shape;104;p5"/>
          <p:cNvPicPr preferRelativeResize="0"/>
          <p:nvPr/>
        </p:nvPicPr>
        <p:blipFill>
          <a:blip r:embed="rId3">
            <a:alphaModFix/>
          </a:blip>
          <a:stretch>
            <a:fillRect/>
          </a:stretch>
        </p:blipFill>
        <p:spPr>
          <a:xfrm>
            <a:off x="109800" y="90225"/>
            <a:ext cx="8924400" cy="4963199"/>
          </a:xfrm>
          <a:prstGeom prst="rect">
            <a:avLst/>
          </a:prstGeom>
          <a:noFill/>
          <a:ln>
            <a:noFill/>
          </a:ln>
        </p:spPr>
      </p:pic>
      <p:sp>
        <p:nvSpPr>
          <p:cNvPr id="105" name="Google Shape;105;p5"/>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06" name="Google Shape;106;p5"/>
          <p:cNvPicPr preferRelativeResize="0"/>
          <p:nvPr/>
        </p:nvPicPr>
        <p:blipFill rotWithShape="1">
          <a:blip r:embed="rId4">
            <a:alphaModFix/>
          </a:blip>
          <a:srcRect b="0" l="0" r="0" t="0"/>
          <a:stretch/>
        </p:blipFill>
        <p:spPr>
          <a:xfrm>
            <a:off x="54142" y="4348968"/>
            <a:ext cx="776037" cy="776037"/>
          </a:xfrm>
          <a:prstGeom prst="rect">
            <a:avLst/>
          </a:prstGeom>
          <a:noFill/>
          <a:ln>
            <a:noFill/>
          </a:ln>
        </p:spPr>
      </p:pic>
      <p:sp>
        <p:nvSpPr>
          <p:cNvPr id="107" name="Google Shape;107;p5"/>
          <p:cNvSpPr txBox="1"/>
          <p:nvPr/>
        </p:nvSpPr>
        <p:spPr>
          <a:xfrm>
            <a:off x="156525" y="148020"/>
            <a:ext cx="6094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4000" u="none" cap="none" strike="noStrike">
                <a:solidFill>
                  <a:srgbClr val="045967"/>
                </a:solidFill>
                <a:latin typeface="Calibri"/>
                <a:ea typeface="Calibri"/>
                <a:cs typeface="Calibri"/>
                <a:sym typeface="Calibri"/>
              </a:rPr>
              <a:t>Na aula anterior…</a:t>
            </a:r>
            <a:endParaRPr b="0" i="0" sz="4000" u="none" cap="none" strike="noStrike">
              <a:solidFill>
                <a:srgbClr val="045967"/>
              </a:solidFill>
              <a:latin typeface="Calibri"/>
              <a:ea typeface="Calibri"/>
              <a:cs typeface="Calibri"/>
              <a:sym typeface="Calibri"/>
            </a:endParaRPr>
          </a:p>
        </p:txBody>
      </p:sp>
      <p:sp>
        <p:nvSpPr>
          <p:cNvPr id="108" name="Google Shape;108;p5"/>
          <p:cNvSpPr txBox="1"/>
          <p:nvPr/>
        </p:nvSpPr>
        <p:spPr>
          <a:xfrm>
            <a:off x="243923" y="1025900"/>
            <a:ext cx="6237300" cy="28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t-BR" sz="2700" u="none" cap="none" strike="noStrike">
                <a:solidFill>
                  <a:schemeClr val="dk1"/>
                </a:solidFill>
                <a:latin typeface="Calibri"/>
                <a:ea typeface="Calibri"/>
                <a:cs typeface="Calibri"/>
                <a:sym typeface="Calibri"/>
              </a:rPr>
              <a:t>Exploramos as listas em Python, aprendendo a criar, acessar e modificar seus elementos. Também discutimos sobre métodos úteis como </a:t>
            </a:r>
            <a:r>
              <a:rPr b="0" i="1" lang="pt-BR" sz="2700" u="none" cap="none" strike="noStrike">
                <a:solidFill>
                  <a:schemeClr val="dk1"/>
                </a:solidFill>
                <a:latin typeface="Calibri"/>
                <a:ea typeface="Calibri"/>
                <a:cs typeface="Calibri"/>
                <a:sym typeface="Calibri"/>
              </a:rPr>
              <a:t>append</a:t>
            </a:r>
            <a:r>
              <a:rPr b="0" i="0" lang="pt-BR" sz="2700" u="none" cap="none" strike="noStrike">
                <a:solidFill>
                  <a:schemeClr val="dk1"/>
                </a:solidFill>
                <a:latin typeface="Calibri"/>
                <a:ea typeface="Calibri"/>
                <a:cs typeface="Calibri"/>
                <a:sym typeface="Calibri"/>
              </a:rPr>
              <a:t>, </a:t>
            </a:r>
            <a:r>
              <a:rPr b="0" i="1" lang="pt-BR" sz="2700" u="none" cap="none" strike="noStrike">
                <a:solidFill>
                  <a:schemeClr val="dk1"/>
                </a:solidFill>
                <a:latin typeface="Calibri"/>
                <a:ea typeface="Calibri"/>
                <a:cs typeface="Calibri"/>
                <a:sym typeface="Calibri"/>
              </a:rPr>
              <a:t>remove </a:t>
            </a:r>
            <a:r>
              <a:rPr b="0" i="0" lang="pt-BR" sz="2700" u="none" cap="none" strike="noStrike">
                <a:solidFill>
                  <a:schemeClr val="dk1"/>
                </a:solidFill>
                <a:latin typeface="Calibri"/>
                <a:ea typeface="Calibri"/>
                <a:cs typeface="Calibri"/>
                <a:sym typeface="Calibri"/>
              </a:rPr>
              <a:t>e </a:t>
            </a:r>
            <a:r>
              <a:rPr b="0" i="1" lang="pt-BR" sz="2700" u="none" cap="none" strike="noStrike">
                <a:solidFill>
                  <a:schemeClr val="dk1"/>
                </a:solidFill>
                <a:latin typeface="Calibri"/>
                <a:ea typeface="Calibri"/>
                <a:cs typeface="Calibri"/>
                <a:sym typeface="Calibri"/>
              </a:rPr>
              <a:t>sort</a:t>
            </a:r>
            <a:r>
              <a:rPr b="0" i="0" lang="pt-BR" sz="2700" u="none" cap="none" strike="noStrike">
                <a:solidFill>
                  <a:schemeClr val="dk1"/>
                </a:solidFill>
                <a:latin typeface="Calibri"/>
                <a:ea typeface="Calibri"/>
                <a:cs typeface="Calibri"/>
                <a:sym typeface="Calibri"/>
              </a:rPr>
              <a:t> para manipulação de listas.</a:t>
            </a:r>
            <a:endParaRPr b="1" i="0" sz="2700" u="none" cap="none" strike="noStrike">
              <a:solidFill>
                <a:schemeClr val="dk1"/>
              </a:solidFill>
              <a:latin typeface="Calibri"/>
              <a:ea typeface="Calibri"/>
              <a:cs typeface="Calibri"/>
              <a:sym typeface="Calibri"/>
            </a:endParaRPr>
          </a:p>
        </p:txBody>
      </p:sp>
      <p:pic>
        <p:nvPicPr>
          <p:cNvPr id="109" name="Google Shape;109;p5"/>
          <p:cNvPicPr preferRelativeResize="0"/>
          <p:nvPr/>
        </p:nvPicPr>
        <p:blipFill>
          <a:blip r:embed="rId5">
            <a:alphaModFix/>
          </a:blip>
          <a:stretch>
            <a:fillRect/>
          </a:stretch>
        </p:blipFill>
        <p:spPr>
          <a:xfrm>
            <a:off x="8121700" y="148014"/>
            <a:ext cx="829650" cy="439175"/>
          </a:xfrm>
          <a:prstGeom prst="rect">
            <a:avLst/>
          </a:prstGeom>
          <a:noFill/>
          <a:ln>
            <a:noFill/>
          </a:ln>
        </p:spPr>
      </p:pic>
      <p:pic>
        <p:nvPicPr>
          <p:cNvPr id="110" name="Google Shape;110;p5"/>
          <p:cNvPicPr preferRelativeResize="0"/>
          <p:nvPr/>
        </p:nvPicPr>
        <p:blipFill>
          <a:blip r:embed="rId6">
            <a:alphaModFix/>
          </a:blip>
          <a:stretch>
            <a:fillRect/>
          </a:stretch>
        </p:blipFill>
        <p:spPr>
          <a:xfrm>
            <a:off x="8342539" y="4419975"/>
            <a:ext cx="608799" cy="562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14" name="Shape 114"/>
        <p:cNvGrpSpPr/>
        <p:nvPr/>
      </p:nvGrpSpPr>
      <p:grpSpPr>
        <a:xfrm>
          <a:off x="0" y="0"/>
          <a:ext cx="0" cy="0"/>
          <a:chOff x="0" y="0"/>
          <a:chExt cx="0" cy="0"/>
        </a:xfrm>
      </p:grpSpPr>
      <p:sp>
        <p:nvSpPr>
          <p:cNvPr id="115" name="Google Shape;115;p6"/>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16" name="Google Shape;116;p6"/>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17" name="Google Shape;117;p6"/>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18" name="Google Shape;118;p6"/>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19" name="Google Shape;119;p6"/>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20" name="Google Shape;120;p6"/>
          <p:cNvSpPr txBox="1"/>
          <p:nvPr/>
        </p:nvSpPr>
        <p:spPr>
          <a:xfrm>
            <a:off x="156525" y="136250"/>
            <a:ext cx="80466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900" u="none" cap="none" strike="noStrike">
                <a:solidFill>
                  <a:srgbClr val="045967"/>
                </a:solidFill>
                <a:latin typeface="Calibri"/>
                <a:ea typeface="Calibri"/>
                <a:cs typeface="Calibri"/>
                <a:sym typeface="Calibri"/>
              </a:rPr>
              <a:t>Para pensarmos juntos! </a:t>
            </a:r>
            <a:endParaRPr b="0" i="0" sz="3900" u="none" cap="none" strike="noStrike">
              <a:solidFill>
                <a:srgbClr val="045967"/>
              </a:solidFill>
              <a:latin typeface="Calibri"/>
              <a:ea typeface="Calibri"/>
              <a:cs typeface="Calibri"/>
              <a:sym typeface="Calibri"/>
            </a:endParaRPr>
          </a:p>
        </p:txBody>
      </p:sp>
      <p:sp>
        <p:nvSpPr>
          <p:cNvPr id="121" name="Google Shape;121;p6"/>
          <p:cNvSpPr txBox="1"/>
          <p:nvPr/>
        </p:nvSpPr>
        <p:spPr>
          <a:xfrm>
            <a:off x="259975" y="866450"/>
            <a:ext cx="8619900" cy="27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Imagine que João, um desenvolvedor iniciante, está trabalhando em um projeto que requer armazenamento de dados imutáveis para configurações do sistema. </a:t>
            </a:r>
            <a:endParaRPr b="0" i="0" sz="2400" u="none" cap="none" strike="noStrike">
              <a:solidFill>
                <a:schemeClr val="dk1"/>
              </a:solidFill>
              <a:latin typeface="Calibri"/>
              <a:ea typeface="Calibri"/>
              <a:cs typeface="Calibri"/>
              <a:sym typeface="Calibri"/>
            </a:endParaRPr>
          </a:p>
        </p:txBody>
      </p:sp>
      <p:sp>
        <p:nvSpPr>
          <p:cNvPr id="122" name="Google Shape;122;p6"/>
          <p:cNvSpPr txBox="1"/>
          <p:nvPr/>
        </p:nvSpPr>
        <p:spPr>
          <a:xfrm>
            <a:off x="2623475" y="2337675"/>
            <a:ext cx="4356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800">
                <a:solidFill>
                  <a:schemeClr val="dk1"/>
                </a:solidFill>
                <a:highlight>
                  <a:srgbClr val="F6CF8A"/>
                </a:highlight>
                <a:latin typeface="Calibri"/>
                <a:ea typeface="Calibri"/>
                <a:cs typeface="Calibri"/>
                <a:sym typeface="Calibri"/>
              </a:rPr>
              <a:t>Ele precisa escolher entre usar </a:t>
            </a:r>
            <a:r>
              <a:rPr b="1" lang="pt-BR" sz="2800">
                <a:solidFill>
                  <a:schemeClr val="dk1"/>
                </a:solidFill>
                <a:highlight>
                  <a:srgbClr val="F6CF8A"/>
                </a:highlight>
                <a:latin typeface="Calibri"/>
                <a:ea typeface="Calibri"/>
                <a:cs typeface="Calibri"/>
                <a:sym typeface="Calibri"/>
              </a:rPr>
              <a:t>listas</a:t>
            </a:r>
            <a:r>
              <a:rPr lang="pt-BR" sz="2800">
                <a:solidFill>
                  <a:schemeClr val="dk1"/>
                </a:solidFill>
                <a:highlight>
                  <a:srgbClr val="F6CF8A"/>
                </a:highlight>
                <a:latin typeface="Calibri"/>
                <a:ea typeface="Calibri"/>
                <a:cs typeface="Calibri"/>
                <a:sym typeface="Calibri"/>
              </a:rPr>
              <a:t> ou </a:t>
            </a:r>
            <a:r>
              <a:rPr b="1" lang="pt-BR" sz="2800">
                <a:solidFill>
                  <a:schemeClr val="dk1"/>
                </a:solidFill>
                <a:highlight>
                  <a:srgbClr val="F6CF8A"/>
                </a:highlight>
                <a:latin typeface="Calibri"/>
                <a:ea typeface="Calibri"/>
                <a:cs typeface="Calibri"/>
                <a:sym typeface="Calibri"/>
              </a:rPr>
              <a:t>tuplas</a:t>
            </a:r>
            <a:r>
              <a:rPr lang="pt-BR" sz="2800">
                <a:solidFill>
                  <a:schemeClr val="dk1"/>
                </a:solidFill>
                <a:highlight>
                  <a:srgbClr val="F6CF8A"/>
                </a:highlight>
                <a:latin typeface="Calibri"/>
                <a:ea typeface="Calibri"/>
                <a:cs typeface="Calibri"/>
                <a:sym typeface="Calibri"/>
              </a:rPr>
              <a:t>. </a:t>
            </a:r>
            <a:endParaRPr sz="2800">
              <a:solidFill>
                <a:schemeClr val="dk1"/>
              </a:solidFill>
              <a:highlight>
                <a:srgbClr val="F6CF8A"/>
              </a:highlight>
              <a:latin typeface="Calibri"/>
              <a:ea typeface="Calibri"/>
              <a:cs typeface="Calibri"/>
              <a:sym typeface="Calibri"/>
            </a:endParaRPr>
          </a:p>
        </p:txBody>
      </p:sp>
      <p:sp>
        <p:nvSpPr>
          <p:cNvPr id="123" name="Google Shape;123;p6"/>
          <p:cNvSpPr txBox="1"/>
          <p:nvPr/>
        </p:nvSpPr>
        <p:spPr>
          <a:xfrm>
            <a:off x="413850" y="3495475"/>
            <a:ext cx="8387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200">
                <a:solidFill>
                  <a:schemeClr val="dk1"/>
                </a:solidFill>
                <a:latin typeface="Calibri"/>
                <a:ea typeface="Calibri"/>
                <a:cs typeface="Calibri"/>
                <a:sym typeface="Calibri"/>
              </a:rPr>
              <a:t>Qual seria a melhor escolha para garantir que os dados não sejam alterados acidentalmente?</a:t>
            </a:r>
            <a:endParaRPr sz="3200">
              <a:solidFill>
                <a:schemeClr val="dk1"/>
              </a:solidFill>
              <a:latin typeface="Calibri"/>
              <a:ea typeface="Calibri"/>
              <a:cs typeface="Calibri"/>
              <a:sym typeface="Calibri"/>
            </a:endParaRPr>
          </a:p>
        </p:txBody>
      </p:sp>
      <p:pic>
        <p:nvPicPr>
          <p:cNvPr id="124" name="Google Shape;124;p6"/>
          <p:cNvPicPr preferRelativeResize="0"/>
          <p:nvPr/>
        </p:nvPicPr>
        <p:blipFill rotWithShape="1">
          <a:blip r:embed="rId6">
            <a:alphaModFix/>
          </a:blip>
          <a:srcRect b="12718" l="14142" r="14824" t="12860"/>
          <a:stretch/>
        </p:blipFill>
        <p:spPr>
          <a:xfrm>
            <a:off x="292900" y="1877050"/>
            <a:ext cx="2574451" cy="1618425"/>
          </a:xfrm>
          <a:prstGeom prst="rect">
            <a:avLst/>
          </a:prstGeom>
          <a:noFill/>
          <a:ln>
            <a:noFill/>
          </a:ln>
        </p:spPr>
      </p:pic>
      <p:pic>
        <p:nvPicPr>
          <p:cNvPr id="125" name="Google Shape;125;p6"/>
          <p:cNvPicPr preferRelativeResize="0"/>
          <p:nvPr/>
        </p:nvPicPr>
        <p:blipFill>
          <a:blip r:embed="rId7">
            <a:alphaModFix/>
          </a:blip>
          <a:stretch>
            <a:fillRect/>
          </a:stretch>
        </p:blipFill>
        <p:spPr>
          <a:xfrm>
            <a:off x="6813638" y="1429613"/>
            <a:ext cx="214312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29" name="Shape 129"/>
        <p:cNvGrpSpPr/>
        <p:nvPr/>
      </p:nvGrpSpPr>
      <p:grpSpPr>
        <a:xfrm>
          <a:off x="0" y="0"/>
          <a:ext cx="0" cy="0"/>
          <a:chOff x="0" y="0"/>
          <a:chExt cx="0" cy="0"/>
        </a:xfrm>
      </p:grpSpPr>
      <p:sp>
        <p:nvSpPr>
          <p:cNvPr id="130" name="Google Shape;130;p7"/>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31" name="Google Shape;131;p7"/>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32" name="Google Shape;132;p7"/>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33" name="Google Shape;133;p7"/>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34" name="Google Shape;134;p7"/>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35" name="Google Shape;135;p7"/>
          <p:cNvSpPr txBox="1"/>
          <p:nvPr/>
        </p:nvSpPr>
        <p:spPr>
          <a:xfrm>
            <a:off x="109800" y="90225"/>
            <a:ext cx="8046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4000" u="none" cap="none" strike="noStrike">
                <a:solidFill>
                  <a:srgbClr val="045967"/>
                </a:solidFill>
                <a:latin typeface="Calibri"/>
                <a:ea typeface="Calibri"/>
                <a:cs typeface="Calibri"/>
                <a:sym typeface="Calibri"/>
              </a:rPr>
              <a:t>Para pensarmos juntos! </a:t>
            </a:r>
            <a:endParaRPr b="0" i="0" sz="4000" u="none" cap="none" strike="noStrike">
              <a:solidFill>
                <a:srgbClr val="045967"/>
              </a:solidFill>
              <a:latin typeface="Calibri"/>
              <a:ea typeface="Calibri"/>
              <a:cs typeface="Calibri"/>
              <a:sym typeface="Calibri"/>
            </a:endParaRPr>
          </a:p>
        </p:txBody>
      </p:sp>
      <p:sp>
        <p:nvSpPr>
          <p:cNvPr id="136" name="Google Shape;136;p7"/>
          <p:cNvSpPr txBox="1"/>
          <p:nvPr/>
        </p:nvSpPr>
        <p:spPr>
          <a:xfrm>
            <a:off x="3811775" y="948025"/>
            <a:ext cx="3927600" cy="27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pt-BR" sz="3500" u="none" cap="none" strike="noStrike">
                <a:solidFill>
                  <a:schemeClr val="dk1"/>
                </a:solidFill>
                <a:latin typeface="Calibri"/>
                <a:ea typeface="Calibri"/>
                <a:cs typeface="Calibri"/>
                <a:sym typeface="Calibri"/>
              </a:rPr>
              <a:t>Por que usar tuplas ao invés de listas para armazenar dados de configuração?</a:t>
            </a:r>
            <a:endParaRPr i="0" sz="3500" u="none" cap="none" strike="noStrike">
              <a:solidFill>
                <a:schemeClr val="dk1"/>
              </a:solidFill>
              <a:latin typeface="Calibri"/>
              <a:ea typeface="Calibri"/>
              <a:cs typeface="Calibri"/>
              <a:sym typeface="Calibri"/>
            </a:endParaRPr>
          </a:p>
        </p:txBody>
      </p:sp>
      <p:pic>
        <p:nvPicPr>
          <p:cNvPr id="137" name="Google Shape;137;p7"/>
          <p:cNvPicPr preferRelativeResize="0"/>
          <p:nvPr/>
        </p:nvPicPr>
        <p:blipFill rotWithShape="1">
          <a:blip r:embed="rId6">
            <a:alphaModFix/>
          </a:blip>
          <a:srcRect b="0" l="0" r="0" t="0"/>
          <a:stretch/>
        </p:blipFill>
        <p:spPr>
          <a:xfrm>
            <a:off x="5903175" y="3848471"/>
            <a:ext cx="1244450" cy="853905"/>
          </a:xfrm>
          <a:prstGeom prst="rect">
            <a:avLst/>
          </a:prstGeom>
          <a:noFill/>
          <a:ln>
            <a:noFill/>
          </a:ln>
        </p:spPr>
      </p:pic>
      <p:sp>
        <p:nvSpPr>
          <p:cNvPr id="138" name="Google Shape;138;p7"/>
          <p:cNvSpPr txBox="1"/>
          <p:nvPr/>
        </p:nvSpPr>
        <p:spPr>
          <a:xfrm>
            <a:off x="4921620" y="4563925"/>
            <a:ext cx="4412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pt-BR" sz="2400" u="none" cap="none" strike="noStrike">
                <a:solidFill>
                  <a:srgbClr val="004AAD"/>
                </a:solidFill>
                <a:latin typeface="Arial"/>
                <a:ea typeface="Arial"/>
                <a:cs typeface="Arial"/>
                <a:sym typeface="Arial"/>
              </a:rPr>
              <a:t>Quem sabe responde!</a:t>
            </a:r>
            <a:endParaRPr b="1" i="0" sz="2400" u="none" cap="none" strike="noStrike">
              <a:solidFill>
                <a:srgbClr val="004AAD"/>
              </a:solidFill>
              <a:latin typeface="Arial"/>
              <a:ea typeface="Arial"/>
              <a:cs typeface="Arial"/>
              <a:sym typeface="Arial"/>
            </a:endParaRPr>
          </a:p>
        </p:txBody>
      </p:sp>
      <p:pic>
        <p:nvPicPr>
          <p:cNvPr id="139" name="Google Shape;139;p7"/>
          <p:cNvPicPr preferRelativeResize="0"/>
          <p:nvPr/>
        </p:nvPicPr>
        <p:blipFill rotWithShape="1">
          <a:blip r:embed="rId7">
            <a:alphaModFix/>
          </a:blip>
          <a:srcRect b="4173" l="4278" r="5067" t="3499"/>
          <a:stretch/>
        </p:blipFill>
        <p:spPr>
          <a:xfrm>
            <a:off x="196500" y="864650"/>
            <a:ext cx="3579825" cy="3484325"/>
          </a:xfrm>
          <a:prstGeom prst="rect">
            <a:avLst/>
          </a:prstGeom>
          <a:noFill/>
          <a:ln>
            <a:noFill/>
          </a:ln>
        </p:spPr>
      </p:pic>
      <p:pic>
        <p:nvPicPr>
          <p:cNvPr id="140" name="Google Shape;140;p7"/>
          <p:cNvPicPr preferRelativeResize="0"/>
          <p:nvPr/>
        </p:nvPicPr>
        <p:blipFill>
          <a:blip r:embed="rId8">
            <a:alphaModFix/>
          </a:blip>
          <a:stretch>
            <a:fillRect/>
          </a:stretch>
        </p:blipFill>
        <p:spPr>
          <a:xfrm>
            <a:off x="665100" y="1244000"/>
            <a:ext cx="2660450" cy="273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44" name="Shape 144"/>
        <p:cNvGrpSpPr/>
        <p:nvPr/>
      </p:nvGrpSpPr>
      <p:grpSpPr>
        <a:xfrm>
          <a:off x="0" y="0"/>
          <a:ext cx="0" cy="0"/>
          <a:chOff x="0" y="0"/>
          <a:chExt cx="0" cy="0"/>
        </a:xfrm>
      </p:grpSpPr>
      <p:sp>
        <p:nvSpPr>
          <p:cNvPr id="145" name="Google Shape;145;p8"/>
          <p:cNvSpPr/>
          <p:nvPr/>
        </p:nvSpPr>
        <p:spPr>
          <a:xfrm>
            <a:off x="109788" y="90237"/>
            <a:ext cx="8924400" cy="4963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overno do Paraná prorroga prazo do edital para projeto da Ponte de  Guaratuba - RÁDIO 104 MAIS FM" id="146" name="Google Shape;146;p8"/>
          <p:cNvPicPr preferRelativeResize="0"/>
          <p:nvPr/>
        </p:nvPicPr>
        <p:blipFill rotWithShape="1">
          <a:blip r:embed="rId3">
            <a:alphaModFix/>
          </a:blip>
          <a:srcRect b="0" l="0" r="0" t="0"/>
          <a:stretch/>
        </p:blipFill>
        <p:spPr>
          <a:xfrm>
            <a:off x="8273195" y="189498"/>
            <a:ext cx="715299" cy="378994"/>
          </a:xfrm>
          <a:prstGeom prst="rect">
            <a:avLst/>
          </a:prstGeom>
          <a:noFill/>
          <a:ln>
            <a:noFill/>
          </a:ln>
        </p:spPr>
      </p:pic>
      <p:pic>
        <p:nvPicPr>
          <p:cNvPr descr="Logotipo, nome da empresa&#10;&#10;Descrição gerada automaticamente" id="147" name="Google Shape;147;p8"/>
          <p:cNvPicPr preferRelativeResize="0"/>
          <p:nvPr/>
        </p:nvPicPr>
        <p:blipFill rotWithShape="1">
          <a:blip r:embed="rId4">
            <a:alphaModFix/>
          </a:blip>
          <a:srcRect b="0" l="0" r="0" t="0"/>
          <a:stretch/>
        </p:blipFill>
        <p:spPr>
          <a:xfrm>
            <a:off x="8381880" y="4546160"/>
            <a:ext cx="497929" cy="460207"/>
          </a:xfrm>
          <a:prstGeom prst="rect">
            <a:avLst/>
          </a:prstGeom>
          <a:noFill/>
          <a:ln>
            <a:noFill/>
          </a:ln>
        </p:spPr>
      </p:pic>
      <p:sp>
        <p:nvSpPr>
          <p:cNvPr id="148" name="Google Shape;148;p8"/>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49" name="Google Shape;149;p8"/>
          <p:cNvPicPr preferRelativeResize="0"/>
          <p:nvPr/>
        </p:nvPicPr>
        <p:blipFill rotWithShape="1">
          <a:blip r:embed="rId5">
            <a:alphaModFix/>
          </a:blip>
          <a:srcRect b="0" l="0" r="0" t="0"/>
          <a:stretch/>
        </p:blipFill>
        <p:spPr>
          <a:xfrm>
            <a:off x="54142" y="4348968"/>
            <a:ext cx="776037" cy="776037"/>
          </a:xfrm>
          <a:prstGeom prst="rect">
            <a:avLst/>
          </a:prstGeom>
          <a:noFill/>
          <a:ln>
            <a:noFill/>
          </a:ln>
        </p:spPr>
      </p:pic>
      <p:sp>
        <p:nvSpPr>
          <p:cNvPr id="150" name="Google Shape;150;p8"/>
          <p:cNvSpPr txBox="1"/>
          <p:nvPr/>
        </p:nvSpPr>
        <p:spPr>
          <a:xfrm>
            <a:off x="5816050" y="789575"/>
            <a:ext cx="30951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pt-BR" sz="5000" u="none" cap="none" strike="noStrike">
                <a:solidFill>
                  <a:srgbClr val="2384B7"/>
                </a:solidFill>
                <a:latin typeface="Calibri"/>
                <a:ea typeface="Calibri"/>
                <a:cs typeface="Calibri"/>
                <a:sym typeface="Calibri"/>
              </a:rPr>
              <a:t>Resposta</a:t>
            </a:r>
            <a:endParaRPr b="0" i="0" sz="5000" u="none" cap="none" strike="noStrike">
              <a:solidFill>
                <a:srgbClr val="2384B7"/>
              </a:solidFill>
              <a:latin typeface="Calibri"/>
              <a:ea typeface="Calibri"/>
              <a:cs typeface="Calibri"/>
              <a:sym typeface="Calibri"/>
            </a:endParaRPr>
          </a:p>
        </p:txBody>
      </p:sp>
      <p:sp>
        <p:nvSpPr>
          <p:cNvPr id="151" name="Google Shape;151;p8"/>
          <p:cNvSpPr txBox="1"/>
          <p:nvPr/>
        </p:nvSpPr>
        <p:spPr>
          <a:xfrm>
            <a:off x="262050" y="2317675"/>
            <a:ext cx="8619900" cy="240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600" u="none" cap="none" strike="noStrike">
                <a:solidFill>
                  <a:schemeClr val="dk1"/>
                </a:solidFill>
                <a:latin typeface="Calibri"/>
                <a:ea typeface="Calibri"/>
                <a:cs typeface="Calibri"/>
                <a:sym typeface="Calibri"/>
              </a:rPr>
              <a:t>Ao usá-las, João garante que as configurações do sistema não sejam alteradas acidentalmente, pois tuplas não podem ser modificadas após sua criação. Isso traz segurança e estabilidade ao projeto, evitando bugs relacionados a mudanças indesejadas de dados.</a:t>
            </a:r>
            <a:endParaRPr b="1" i="0" sz="2600" u="none" cap="none" strike="noStrike">
              <a:solidFill>
                <a:schemeClr val="dk1"/>
              </a:solidFill>
              <a:latin typeface="Calibri"/>
              <a:ea typeface="Calibri"/>
              <a:cs typeface="Calibri"/>
              <a:sym typeface="Calibri"/>
            </a:endParaRPr>
          </a:p>
        </p:txBody>
      </p:sp>
      <p:pic>
        <p:nvPicPr>
          <p:cNvPr id="152" name="Google Shape;152;p8"/>
          <p:cNvPicPr preferRelativeResize="0"/>
          <p:nvPr/>
        </p:nvPicPr>
        <p:blipFill>
          <a:blip r:embed="rId6">
            <a:alphaModFix/>
          </a:blip>
          <a:stretch>
            <a:fillRect/>
          </a:stretch>
        </p:blipFill>
        <p:spPr>
          <a:xfrm>
            <a:off x="179078" y="143650"/>
            <a:ext cx="5452176" cy="2221550"/>
          </a:xfrm>
          <a:prstGeom prst="rect">
            <a:avLst/>
          </a:prstGeom>
          <a:noFill/>
          <a:ln>
            <a:noFill/>
          </a:ln>
        </p:spPr>
      </p:pic>
      <p:sp>
        <p:nvSpPr>
          <p:cNvPr id="153" name="Google Shape;153;p8"/>
          <p:cNvSpPr txBox="1"/>
          <p:nvPr/>
        </p:nvSpPr>
        <p:spPr>
          <a:xfrm>
            <a:off x="439450" y="510913"/>
            <a:ext cx="5191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500">
                <a:solidFill>
                  <a:schemeClr val="lt1"/>
                </a:solidFill>
                <a:latin typeface="Calibri"/>
                <a:ea typeface="Calibri"/>
                <a:cs typeface="Calibri"/>
                <a:sym typeface="Calibri"/>
              </a:rPr>
              <a:t>Tuplas</a:t>
            </a:r>
            <a:r>
              <a:rPr lang="pt-BR" sz="2500">
                <a:solidFill>
                  <a:schemeClr val="lt1"/>
                </a:solidFill>
                <a:latin typeface="Calibri"/>
                <a:ea typeface="Calibri"/>
                <a:cs typeface="Calibri"/>
                <a:sym typeface="Calibri"/>
              </a:rPr>
              <a:t> </a:t>
            </a:r>
            <a:endParaRPr sz="2500">
              <a:solidFill>
                <a:schemeClr val="lt1"/>
              </a:solidFill>
              <a:latin typeface="Calibri"/>
              <a:ea typeface="Calibri"/>
              <a:cs typeface="Calibri"/>
              <a:sym typeface="Calibri"/>
            </a:endParaRPr>
          </a:p>
          <a:p>
            <a:pPr indent="0" lvl="0" marL="0" rtl="0" algn="ctr">
              <a:spcBef>
                <a:spcPts val="0"/>
              </a:spcBef>
              <a:spcAft>
                <a:spcPts val="0"/>
              </a:spcAft>
              <a:buNone/>
            </a:pPr>
            <a:r>
              <a:rPr lang="pt-BR" sz="2500">
                <a:solidFill>
                  <a:schemeClr val="lt1"/>
                </a:solidFill>
                <a:latin typeface="Calibri"/>
                <a:ea typeface="Calibri"/>
                <a:cs typeface="Calibri"/>
                <a:sym typeface="Calibri"/>
              </a:rPr>
              <a:t>são ideais para armazenar dados imutáveis. </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26C96"/>
            </a:gs>
            <a:gs pos="74000">
              <a:srgbClr val="017D71"/>
            </a:gs>
            <a:gs pos="83000">
              <a:srgbClr val="00865E"/>
            </a:gs>
            <a:gs pos="100000">
              <a:srgbClr val="008C52"/>
            </a:gs>
          </a:gsLst>
          <a:lin ang="5400012" scaled="0"/>
        </a:gradFill>
      </p:bgPr>
    </p:bg>
    <p:spTree>
      <p:nvGrpSpPr>
        <p:cNvPr id="157" name="Shape 157"/>
        <p:cNvGrpSpPr/>
        <p:nvPr/>
      </p:nvGrpSpPr>
      <p:grpSpPr>
        <a:xfrm>
          <a:off x="0" y="0"/>
          <a:ext cx="0" cy="0"/>
          <a:chOff x="0" y="0"/>
          <a:chExt cx="0" cy="0"/>
        </a:xfrm>
      </p:grpSpPr>
      <p:sp>
        <p:nvSpPr>
          <p:cNvPr id="158" name="Google Shape;158;p9"/>
          <p:cNvSpPr/>
          <p:nvPr/>
        </p:nvSpPr>
        <p:spPr>
          <a:xfrm>
            <a:off x="109788" y="90237"/>
            <a:ext cx="8924400" cy="4963200"/>
          </a:xfrm>
          <a:prstGeom prst="rect">
            <a:avLst/>
          </a:prstGeom>
          <a:solidFill>
            <a:srgbClr val="F1F0EE"/>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9" name="Google Shape;159;p9"/>
          <p:cNvSpPr txBox="1"/>
          <p:nvPr/>
        </p:nvSpPr>
        <p:spPr>
          <a:xfrm>
            <a:off x="830179" y="4776264"/>
            <a:ext cx="309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45967"/>
                </a:solidFill>
                <a:latin typeface="Calibri"/>
                <a:ea typeface="Calibri"/>
                <a:cs typeface="Calibri"/>
                <a:sym typeface="Calibri"/>
              </a:rPr>
              <a:t>DESENVOLVIMENTO DE SISTEMAS</a:t>
            </a:r>
            <a:endParaRPr b="0" i="0" sz="1400" u="none" cap="none" strike="noStrike">
              <a:solidFill>
                <a:srgbClr val="045967"/>
              </a:solidFill>
              <a:latin typeface="Calibri"/>
              <a:ea typeface="Calibri"/>
              <a:cs typeface="Calibri"/>
              <a:sym typeface="Calibri"/>
            </a:endParaRPr>
          </a:p>
        </p:txBody>
      </p:sp>
      <p:pic>
        <p:nvPicPr>
          <p:cNvPr descr="Ícone&#10;&#10;Descrição gerada automaticamente" id="160" name="Google Shape;160;p9"/>
          <p:cNvPicPr preferRelativeResize="0"/>
          <p:nvPr/>
        </p:nvPicPr>
        <p:blipFill rotWithShape="1">
          <a:blip r:embed="rId3">
            <a:alphaModFix/>
          </a:blip>
          <a:srcRect b="0" l="0" r="0" t="0"/>
          <a:stretch/>
        </p:blipFill>
        <p:spPr>
          <a:xfrm>
            <a:off x="54142" y="4348968"/>
            <a:ext cx="776037" cy="776037"/>
          </a:xfrm>
          <a:prstGeom prst="rect">
            <a:avLst/>
          </a:prstGeom>
          <a:noFill/>
          <a:ln>
            <a:noFill/>
          </a:ln>
        </p:spPr>
      </p:pic>
      <p:sp>
        <p:nvSpPr>
          <p:cNvPr id="161" name="Google Shape;161;p9"/>
          <p:cNvSpPr txBox="1"/>
          <p:nvPr/>
        </p:nvSpPr>
        <p:spPr>
          <a:xfrm>
            <a:off x="175874" y="276670"/>
            <a:ext cx="8676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pt-BR" sz="3600" u="none" cap="none" strike="noStrike">
                <a:solidFill>
                  <a:srgbClr val="045967"/>
                </a:solidFill>
                <a:latin typeface="Calibri"/>
                <a:ea typeface="Calibri"/>
                <a:cs typeface="Calibri"/>
                <a:sym typeface="Calibri"/>
              </a:rPr>
              <a:t>O que são Tuplas?</a:t>
            </a:r>
            <a:endParaRPr b="0" i="0" sz="3600" u="none" cap="none" strike="noStrike">
              <a:solidFill>
                <a:srgbClr val="045967"/>
              </a:solidFill>
              <a:latin typeface="Calibri"/>
              <a:ea typeface="Calibri"/>
              <a:cs typeface="Calibri"/>
              <a:sym typeface="Calibri"/>
            </a:endParaRPr>
          </a:p>
        </p:txBody>
      </p:sp>
      <p:sp>
        <p:nvSpPr>
          <p:cNvPr id="162" name="Google Shape;162;p9"/>
          <p:cNvSpPr txBox="1"/>
          <p:nvPr/>
        </p:nvSpPr>
        <p:spPr>
          <a:xfrm>
            <a:off x="175875" y="1105475"/>
            <a:ext cx="4901100" cy="316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Tuplas são uma estrutura de dados imutável em Python. Isso significa que, uma vez definida, não é possível alterar seus elementos. Tuplas são declaradas usando parênteses () e podem armazenar diferentes tipos de dados, como números, </a:t>
            </a:r>
            <a:r>
              <a:rPr b="0" i="1" lang="pt-BR" sz="2400" u="none" cap="none" strike="noStrike">
                <a:solidFill>
                  <a:schemeClr val="dk1"/>
                </a:solidFill>
                <a:latin typeface="Calibri"/>
                <a:ea typeface="Calibri"/>
                <a:cs typeface="Calibri"/>
                <a:sym typeface="Calibri"/>
              </a:rPr>
              <a:t>strings</a:t>
            </a:r>
            <a:r>
              <a:rPr b="0" i="0" lang="pt-BR" sz="2400" u="none" cap="none" strike="noStrike">
                <a:solidFill>
                  <a:schemeClr val="dk1"/>
                </a:solidFill>
                <a:latin typeface="Calibri"/>
                <a:ea typeface="Calibri"/>
                <a:cs typeface="Calibri"/>
                <a:sym typeface="Calibri"/>
              </a:rPr>
              <a:t> e até outras tuplas. </a:t>
            </a:r>
            <a:endParaRPr b="1" i="0" sz="2400" u="none" cap="none" strike="noStrike">
              <a:solidFill>
                <a:schemeClr val="dk1"/>
              </a:solidFill>
              <a:latin typeface="Calibri"/>
              <a:ea typeface="Calibri"/>
              <a:cs typeface="Calibri"/>
              <a:sym typeface="Calibri"/>
            </a:endParaRPr>
          </a:p>
        </p:txBody>
      </p:sp>
      <p:pic>
        <p:nvPicPr>
          <p:cNvPr id="163" name="Google Shape;163;p9"/>
          <p:cNvPicPr preferRelativeResize="0"/>
          <p:nvPr/>
        </p:nvPicPr>
        <p:blipFill rotWithShape="1">
          <a:blip r:embed="rId4">
            <a:alphaModFix/>
          </a:blip>
          <a:srcRect b="0" l="19644" r="19197" t="0"/>
          <a:stretch/>
        </p:blipFill>
        <p:spPr>
          <a:xfrm>
            <a:off x="5076975" y="515875"/>
            <a:ext cx="3859174" cy="4206625"/>
          </a:xfrm>
          <a:prstGeom prst="rect">
            <a:avLst/>
          </a:prstGeom>
          <a:noFill/>
          <a:ln>
            <a:noFill/>
          </a:ln>
        </p:spPr>
      </p:pic>
      <p:pic>
        <p:nvPicPr>
          <p:cNvPr id="164" name="Google Shape;164;p9"/>
          <p:cNvPicPr preferRelativeResize="0"/>
          <p:nvPr/>
        </p:nvPicPr>
        <p:blipFill>
          <a:blip r:embed="rId5">
            <a:alphaModFix/>
          </a:blip>
          <a:stretch>
            <a:fillRect/>
          </a:stretch>
        </p:blipFill>
        <p:spPr>
          <a:xfrm>
            <a:off x="8207700" y="160053"/>
            <a:ext cx="776025" cy="410785"/>
          </a:xfrm>
          <a:prstGeom prst="rect">
            <a:avLst/>
          </a:prstGeom>
          <a:noFill/>
          <a:ln>
            <a:noFill/>
          </a:ln>
        </p:spPr>
      </p:pic>
      <p:pic>
        <p:nvPicPr>
          <p:cNvPr id="165" name="Google Shape;165;p9"/>
          <p:cNvPicPr preferRelativeResize="0"/>
          <p:nvPr/>
        </p:nvPicPr>
        <p:blipFill>
          <a:blip r:embed="rId6">
            <a:alphaModFix/>
          </a:blip>
          <a:stretch>
            <a:fillRect/>
          </a:stretch>
        </p:blipFill>
        <p:spPr>
          <a:xfrm>
            <a:off x="8468189" y="4498725"/>
            <a:ext cx="515526" cy="476525"/>
          </a:xfrm>
          <a:prstGeom prst="rect">
            <a:avLst/>
          </a:prstGeom>
          <a:noFill/>
          <a:ln>
            <a:noFill/>
          </a:ln>
        </p:spPr>
      </p:pic>
      <p:sp>
        <p:nvSpPr>
          <p:cNvPr id="166" name="Google Shape;166;p9"/>
          <p:cNvSpPr txBox="1"/>
          <p:nvPr/>
        </p:nvSpPr>
        <p:spPr>
          <a:xfrm>
            <a:off x="5306100" y="4460900"/>
            <a:ext cx="3000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500"/>
              <a:t>https://news.mit.edu/sites/default/files/images/202303/MIT-Python.png</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